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65"/>
  </p:notesMasterIdLst>
  <p:sldIdLst>
    <p:sldId id="257" r:id="rId2"/>
    <p:sldId id="491" r:id="rId3"/>
    <p:sldId id="493" r:id="rId4"/>
    <p:sldId id="562" r:id="rId5"/>
    <p:sldId id="544" r:id="rId6"/>
    <p:sldId id="545" r:id="rId7"/>
    <p:sldId id="360" r:id="rId8"/>
    <p:sldId id="492" r:id="rId9"/>
    <p:sldId id="494" r:id="rId10"/>
    <p:sldId id="514" r:id="rId11"/>
    <p:sldId id="453" r:id="rId12"/>
    <p:sldId id="495" r:id="rId13"/>
    <p:sldId id="546" r:id="rId14"/>
    <p:sldId id="547" r:id="rId15"/>
    <p:sldId id="548" r:id="rId16"/>
    <p:sldId id="497" r:id="rId17"/>
    <p:sldId id="498" r:id="rId18"/>
    <p:sldId id="499" r:id="rId19"/>
    <p:sldId id="500" r:id="rId20"/>
    <p:sldId id="549" r:id="rId21"/>
    <p:sldId id="503" r:id="rId22"/>
    <p:sldId id="505" r:id="rId23"/>
    <p:sldId id="550" r:id="rId24"/>
    <p:sldId id="506" r:id="rId25"/>
    <p:sldId id="507" r:id="rId26"/>
    <p:sldId id="509" r:id="rId27"/>
    <p:sldId id="508" r:id="rId28"/>
    <p:sldId id="510" r:id="rId29"/>
    <p:sldId id="515" r:id="rId30"/>
    <p:sldId id="551" r:id="rId31"/>
    <p:sldId id="516" r:id="rId32"/>
    <p:sldId id="552" r:id="rId33"/>
    <p:sldId id="517" r:id="rId34"/>
    <p:sldId id="518" r:id="rId35"/>
    <p:sldId id="553" r:id="rId36"/>
    <p:sldId id="519" r:id="rId37"/>
    <p:sldId id="520" r:id="rId38"/>
    <p:sldId id="521" r:id="rId39"/>
    <p:sldId id="542" r:id="rId40"/>
    <p:sldId id="539" r:id="rId41"/>
    <p:sldId id="541" r:id="rId42"/>
    <p:sldId id="523" r:id="rId43"/>
    <p:sldId id="525" r:id="rId44"/>
    <p:sldId id="543" r:id="rId45"/>
    <p:sldId id="522" r:id="rId46"/>
    <p:sldId id="555" r:id="rId47"/>
    <p:sldId id="538" r:id="rId48"/>
    <p:sldId id="533" r:id="rId49"/>
    <p:sldId id="534" r:id="rId50"/>
    <p:sldId id="535" r:id="rId51"/>
    <p:sldId id="530" r:id="rId52"/>
    <p:sldId id="556" r:id="rId53"/>
    <p:sldId id="532" r:id="rId54"/>
    <p:sldId id="557" r:id="rId55"/>
    <p:sldId id="529" r:id="rId56"/>
    <p:sldId id="537" r:id="rId57"/>
    <p:sldId id="536" r:id="rId58"/>
    <p:sldId id="558" r:id="rId59"/>
    <p:sldId id="559" r:id="rId60"/>
    <p:sldId id="560" r:id="rId61"/>
    <p:sldId id="528" r:id="rId62"/>
    <p:sldId id="561" r:id="rId63"/>
    <p:sldId id="489" r:id="rId64"/>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onuk Kullanıcı" initials="K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413" autoAdjust="0"/>
    <p:restoredTop sz="94662" autoAdjust="0"/>
  </p:normalViewPr>
  <p:slideViewPr>
    <p:cSldViewPr>
      <p:cViewPr varScale="1">
        <p:scale>
          <a:sx n="74" d="100"/>
          <a:sy n="74" d="100"/>
        </p:scale>
        <p:origin x="-163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DAF1BF-0E65-4834-8C33-43823BE9C3D7}" type="datetimeFigureOut">
              <a:rPr lang="tr-TR" smtClean="0"/>
              <a:pPr/>
              <a:t>23.7.2019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1939B0-7FE6-4587-9D99-3B8A85B3E984}" type="slidenum">
              <a:rPr lang="tr-TR" smtClean="0"/>
              <a:pPr/>
              <a:t>‹#›</a:t>
            </a:fld>
            <a:endParaRPr lang="tr-TR"/>
          </a:p>
        </p:txBody>
      </p:sp>
    </p:spTree>
    <p:extLst>
      <p:ext uri="{BB962C8B-B14F-4D97-AF65-F5344CB8AC3E}">
        <p14:creationId xmlns:p14="http://schemas.microsoft.com/office/powerpoint/2010/main" val="92817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3 Yuvarlatılmış Çapraz Köşeli Dikdörtgen"/>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7 Başlık"/>
          <p:cNvSpPr>
            <a:spLocks noGrp="1"/>
          </p:cNvSpPr>
          <p:nvPr>
            <p:ph type="ctrTitle"/>
          </p:nvPr>
        </p:nvSpPr>
        <p:spPr>
          <a:xfrm>
            <a:off x="464235" y="381001"/>
            <a:ext cx="8229600" cy="2209800"/>
          </a:xfrm>
        </p:spPr>
        <p:txBody>
          <a:bodyPr lIns="45720" rIns="228600"/>
          <a:lstStyle>
            <a:lvl1pPr marL="0" algn="r">
              <a:defRPr sz="4800"/>
            </a:lvl1pPr>
            <a:extLst/>
          </a:lstStyle>
          <a:p>
            <a:r>
              <a:rPr lang="tr-TR" smtClean="0"/>
              <a:t>Asıl başlık stili için tıklatın</a:t>
            </a:r>
            <a:endParaRPr lang="en-US"/>
          </a:p>
        </p:txBody>
      </p:sp>
      <p:sp>
        <p:nvSpPr>
          <p:cNvPr id="9" name="8 Alt Başlık"/>
          <p:cNvSpPr>
            <a:spLocks noGrp="1"/>
          </p:cNvSpPr>
          <p:nvPr>
            <p:ph type="subTitle" idx="1"/>
          </p:nvPr>
        </p:nvSpPr>
        <p:spPr>
          <a:xfrm>
            <a:off x="2133600" y="2819400"/>
            <a:ext cx="6560235"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tr-TR" smtClean="0"/>
              <a:t>Asıl alt başlık stilini düzenlemek için tıklatın</a:t>
            </a:r>
            <a:endParaRPr lang="en-US"/>
          </a:p>
        </p:txBody>
      </p:sp>
      <p:sp>
        <p:nvSpPr>
          <p:cNvPr id="5" name="9 Veri Yer Tutucusu"/>
          <p:cNvSpPr>
            <a:spLocks noGrp="1"/>
          </p:cNvSpPr>
          <p:nvPr>
            <p:ph type="dt" sz="half" idx="10"/>
          </p:nvPr>
        </p:nvSpPr>
        <p:spPr>
          <a:xfrm>
            <a:off x="5562601" y="6508750"/>
            <a:ext cx="3001963" cy="274638"/>
          </a:xfrm>
        </p:spPr>
        <p:txBody>
          <a:bodyPr vert="horz" rtlCol="0"/>
          <a:lstStyle>
            <a:lvl1pPr>
              <a:defRPr/>
            </a:lvl1pPr>
            <a:extLst/>
          </a:lstStyle>
          <a:p>
            <a:pPr>
              <a:defRPr/>
            </a:pPr>
            <a:endParaRPr lang="tr-TR"/>
          </a:p>
        </p:txBody>
      </p:sp>
      <p:sp>
        <p:nvSpPr>
          <p:cNvPr id="6" name="10 Slayt Numarası Yer Tutucusu"/>
          <p:cNvSpPr>
            <a:spLocks noGrp="1"/>
          </p:cNvSpPr>
          <p:nvPr>
            <p:ph type="sldNum" sz="quarter" idx="11"/>
          </p:nvPr>
        </p:nvSpPr>
        <p:spPr>
          <a:xfrm>
            <a:off x="8639175" y="6508750"/>
            <a:ext cx="463551" cy="274638"/>
          </a:xfrm>
        </p:spPr>
        <p:txBody>
          <a:bodyPr vert="horz" rtlCol="0"/>
          <a:lstStyle>
            <a:lvl1pPr>
              <a:defRPr smtClean="0">
                <a:solidFill>
                  <a:schemeClr val="tx2">
                    <a:shade val="90000"/>
                  </a:schemeClr>
                </a:solidFill>
              </a:defRPr>
            </a:lvl1pPr>
            <a:extLst/>
          </a:lstStyle>
          <a:p>
            <a:pPr>
              <a:defRPr/>
            </a:pPr>
            <a:fld id="{55A0C537-3F81-44CC-942C-A06E2DEA62C2}" type="slidenum">
              <a:rPr lang="tr-TR"/>
              <a:pPr>
                <a:defRPr/>
              </a:pPr>
              <a:t>‹#›</a:t>
            </a:fld>
            <a:endParaRPr lang="tr-TR"/>
          </a:p>
        </p:txBody>
      </p:sp>
      <p:sp>
        <p:nvSpPr>
          <p:cNvPr id="7" name="11 Altbilgi Yer Tutucusu"/>
          <p:cNvSpPr>
            <a:spLocks noGrp="1"/>
          </p:cNvSpPr>
          <p:nvPr>
            <p:ph type="ftr" sz="quarter" idx="12"/>
          </p:nvPr>
        </p:nvSpPr>
        <p:spPr>
          <a:xfrm>
            <a:off x="1600201" y="6508750"/>
            <a:ext cx="3906839" cy="274638"/>
          </a:xfrm>
        </p:spPr>
        <p:txBody>
          <a:bodyPr vert="horz" rtlCol="0"/>
          <a:lstStyle>
            <a:lvl1pPr>
              <a:defRPr/>
            </a:lvl1pPr>
            <a:extLst/>
          </a:lstStyle>
          <a:p>
            <a:pPr>
              <a:defRPr/>
            </a:pPr>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2 Altbilgi Yer Tutucusu"/>
          <p:cNvSpPr>
            <a:spLocks noGrp="1"/>
          </p:cNvSpPr>
          <p:nvPr>
            <p:ph type="ftr" sz="quarter" idx="10"/>
          </p:nvPr>
        </p:nvSpPr>
        <p:spPr/>
        <p:txBody>
          <a:bodyPr/>
          <a:lstStyle>
            <a:lvl1pPr>
              <a:defRPr/>
            </a:lvl1pPr>
          </a:lstStyle>
          <a:p>
            <a:pPr>
              <a:defRPr/>
            </a:pPr>
            <a:endParaRPr lang="tr-TR"/>
          </a:p>
        </p:txBody>
      </p:sp>
      <p:sp>
        <p:nvSpPr>
          <p:cNvPr id="5" name="13 Veri Yer Tutucusu"/>
          <p:cNvSpPr>
            <a:spLocks noGrp="1"/>
          </p:cNvSpPr>
          <p:nvPr>
            <p:ph type="dt" sz="half" idx="11"/>
          </p:nvPr>
        </p:nvSpPr>
        <p:spPr/>
        <p:txBody>
          <a:bodyPr/>
          <a:lstStyle>
            <a:lvl1pPr>
              <a:defRPr/>
            </a:lvl1pPr>
          </a:lstStyle>
          <a:p>
            <a:pPr>
              <a:defRPr/>
            </a:pPr>
            <a:endParaRPr lang="tr-TR"/>
          </a:p>
        </p:txBody>
      </p:sp>
      <p:sp>
        <p:nvSpPr>
          <p:cNvPr id="6" name="22 Slayt Numarası Yer Tutucusu"/>
          <p:cNvSpPr>
            <a:spLocks noGrp="1"/>
          </p:cNvSpPr>
          <p:nvPr>
            <p:ph type="sldNum" sz="quarter" idx="12"/>
          </p:nvPr>
        </p:nvSpPr>
        <p:spPr/>
        <p:txBody>
          <a:bodyPr/>
          <a:lstStyle>
            <a:lvl1pPr>
              <a:defRPr/>
            </a:lvl1pPr>
          </a:lstStyle>
          <a:p>
            <a:pPr>
              <a:defRPr/>
            </a:pPr>
            <a:fld id="{CA3C6301-D411-462E-BDB0-2C6594A27D13}"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9"/>
            <a:ext cx="2057400" cy="5851525"/>
          </a:xfrm>
        </p:spPr>
        <p:txBody>
          <a:bodyPr vert="eaVert"/>
          <a:lstStyle>
            <a:lvl1pPr algn="l">
              <a:defRPr/>
            </a:lvl1pPr>
            <a:extLs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274639"/>
            <a:ext cx="6019800" cy="5851525"/>
          </a:xfrm>
        </p:spPr>
        <p:txBody>
          <a:bodyPr vert="eaVert"/>
          <a:lstStyle>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2 Altbilgi Yer Tutucusu"/>
          <p:cNvSpPr>
            <a:spLocks noGrp="1"/>
          </p:cNvSpPr>
          <p:nvPr>
            <p:ph type="ftr" sz="quarter" idx="10"/>
          </p:nvPr>
        </p:nvSpPr>
        <p:spPr/>
        <p:txBody>
          <a:bodyPr/>
          <a:lstStyle>
            <a:lvl1pPr>
              <a:defRPr/>
            </a:lvl1pPr>
          </a:lstStyle>
          <a:p>
            <a:pPr>
              <a:defRPr/>
            </a:pPr>
            <a:endParaRPr lang="tr-TR"/>
          </a:p>
        </p:txBody>
      </p:sp>
      <p:sp>
        <p:nvSpPr>
          <p:cNvPr id="5" name="13 Veri Yer Tutucusu"/>
          <p:cNvSpPr>
            <a:spLocks noGrp="1"/>
          </p:cNvSpPr>
          <p:nvPr>
            <p:ph type="dt" sz="half" idx="11"/>
          </p:nvPr>
        </p:nvSpPr>
        <p:spPr/>
        <p:txBody>
          <a:bodyPr/>
          <a:lstStyle>
            <a:lvl1pPr>
              <a:defRPr/>
            </a:lvl1pPr>
          </a:lstStyle>
          <a:p>
            <a:pPr>
              <a:defRPr/>
            </a:pPr>
            <a:endParaRPr lang="tr-TR"/>
          </a:p>
        </p:txBody>
      </p:sp>
      <p:sp>
        <p:nvSpPr>
          <p:cNvPr id="6" name="22 Slayt Numarası Yer Tutucusu"/>
          <p:cNvSpPr>
            <a:spLocks noGrp="1"/>
          </p:cNvSpPr>
          <p:nvPr>
            <p:ph type="sldNum" sz="quarter" idx="12"/>
          </p:nvPr>
        </p:nvSpPr>
        <p:spPr/>
        <p:txBody>
          <a:bodyPr/>
          <a:lstStyle>
            <a:lvl1pPr>
              <a:defRPr/>
            </a:lvl1pPr>
          </a:lstStyle>
          <a:p>
            <a:pPr>
              <a:defRPr/>
            </a:pPr>
            <a:fld id="{121E5F4B-4FC7-4523-A99C-3A6063AF56CB}"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 name="3 Dikdörtgen"/>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1 Başlık"/>
          <p:cNvSpPr>
            <a:spLocks noGrp="1"/>
          </p:cNvSpPr>
          <p:nvPr>
            <p:ph type="title"/>
          </p:nvPr>
        </p:nvSpPr>
        <p:spPr/>
        <p:txBody>
          <a:bodyPr/>
          <a:lstStyle>
            <a:extLst/>
          </a:lstStyle>
          <a:p>
            <a:r>
              <a:rPr lang="tr-TR" smtClean="0"/>
              <a:t>Asıl başlık stili için tıklatın</a:t>
            </a:r>
            <a:endParaRPr lang="en-US"/>
          </a:p>
        </p:txBody>
      </p:sp>
      <p:sp>
        <p:nvSpPr>
          <p:cNvPr id="3" name="2 İçerik Yer Tutucusu"/>
          <p:cNvSpPr>
            <a:spLocks noGrp="1"/>
          </p:cNvSpPr>
          <p:nvPr>
            <p:ph idx="1"/>
          </p:nvPr>
        </p:nvSpPr>
        <p:spPr/>
        <p:txBody>
          <a:bodyPr/>
          <a:lstStyle>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3 Veri Yer Tutucusu"/>
          <p:cNvSpPr>
            <a:spLocks noGrp="1"/>
          </p:cNvSpPr>
          <p:nvPr>
            <p:ph type="dt" sz="half" idx="10"/>
          </p:nvPr>
        </p:nvSpPr>
        <p:spPr/>
        <p:txBody>
          <a:bodyPr/>
          <a:lstStyle>
            <a:lvl1pPr>
              <a:defRPr/>
            </a:lvl1pPr>
            <a:extLst/>
          </a:lstStyle>
          <a:p>
            <a:pPr>
              <a:defRPr/>
            </a:pPr>
            <a:endParaRPr lang="tr-TR"/>
          </a:p>
        </p:txBody>
      </p:sp>
      <p:sp>
        <p:nvSpPr>
          <p:cNvPr id="6" name="4 Altbilgi Yer Tutucusu"/>
          <p:cNvSpPr>
            <a:spLocks noGrp="1"/>
          </p:cNvSpPr>
          <p:nvPr>
            <p:ph type="ftr" sz="quarter" idx="11"/>
          </p:nvPr>
        </p:nvSpPr>
        <p:spPr/>
        <p:txBody>
          <a:bodyPr/>
          <a:lstStyle>
            <a:lvl1pPr>
              <a:defRPr/>
            </a:lvl1pPr>
            <a:extLst/>
          </a:lstStyle>
          <a:p>
            <a:pPr>
              <a:defRPr/>
            </a:pPr>
            <a:endParaRPr lang="tr-TR"/>
          </a:p>
        </p:txBody>
      </p:sp>
      <p:sp>
        <p:nvSpPr>
          <p:cNvPr id="7" name="5 Slayt Numarası Yer Tutucusu"/>
          <p:cNvSpPr>
            <a:spLocks noGrp="1"/>
          </p:cNvSpPr>
          <p:nvPr>
            <p:ph type="sldNum" sz="quarter" idx="12"/>
          </p:nvPr>
        </p:nvSpPr>
        <p:spPr/>
        <p:txBody>
          <a:bodyPr/>
          <a:lstStyle>
            <a:lvl1pPr>
              <a:defRPr/>
            </a:lvl1pPr>
            <a:extLst/>
          </a:lstStyle>
          <a:p>
            <a:pPr>
              <a:defRPr/>
            </a:pPr>
            <a:fld id="{E9ACA90E-68F1-4341-BA9E-2B3831D70E59}"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4" name="3 Dikdörtgen"/>
          <p:cNvSpPr/>
          <p:nvPr/>
        </p:nvSpPr>
        <p:spPr>
          <a:xfrm>
            <a:off x="1000125" y="3267076"/>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1 Başlık"/>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tr-TR" smtClean="0"/>
              <a:t>Asıl başlık stili için tıklatın</a:t>
            </a:r>
            <a:endParaRPr lang="en-US"/>
          </a:p>
        </p:txBody>
      </p:sp>
      <p:sp>
        <p:nvSpPr>
          <p:cNvPr id="3" name="2 Metin Yer Tutucusu"/>
          <p:cNvSpPr>
            <a:spLocks noGrp="1"/>
          </p:cNvSpPr>
          <p:nvPr>
            <p:ph type="body" idx="1"/>
          </p:nvPr>
        </p:nvSpPr>
        <p:spPr>
          <a:xfrm>
            <a:off x="722313" y="3287714"/>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tr-TR" smtClean="0"/>
              <a:t>Asıl metin stillerini düzenlemek için tıklatın</a:t>
            </a:r>
          </a:p>
        </p:txBody>
      </p:sp>
      <p:sp>
        <p:nvSpPr>
          <p:cNvPr id="5" name="7 Veri Yer Tutucusu"/>
          <p:cNvSpPr>
            <a:spLocks noGrp="1"/>
          </p:cNvSpPr>
          <p:nvPr>
            <p:ph type="dt" sz="half" idx="10"/>
          </p:nvPr>
        </p:nvSpPr>
        <p:spPr>
          <a:xfrm>
            <a:off x="5562601" y="6513514"/>
            <a:ext cx="3001963" cy="274637"/>
          </a:xfrm>
        </p:spPr>
        <p:txBody>
          <a:bodyPr vert="horz" rtlCol="0"/>
          <a:lstStyle>
            <a:lvl1pPr>
              <a:defRPr/>
            </a:lvl1pPr>
            <a:extLst/>
          </a:lstStyle>
          <a:p>
            <a:pPr>
              <a:defRPr/>
            </a:pPr>
            <a:endParaRPr lang="tr-TR"/>
          </a:p>
        </p:txBody>
      </p:sp>
      <p:sp>
        <p:nvSpPr>
          <p:cNvPr id="6" name="8 Slayt Numarası Yer Tutucusu"/>
          <p:cNvSpPr>
            <a:spLocks noGrp="1"/>
          </p:cNvSpPr>
          <p:nvPr>
            <p:ph type="sldNum" sz="quarter" idx="11"/>
          </p:nvPr>
        </p:nvSpPr>
        <p:spPr>
          <a:xfrm>
            <a:off x="8639175" y="6513514"/>
            <a:ext cx="463551" cy="274637"/>
          </a:xfrm>
        </p:spPr>
        <p:txBody>
          <a:bodyPr vert="horz" rtlCol="0"/>
          <a:lstStyle>
            <a:lvl1pPr>
              <a:defRPr smtClean="0">
                <a:solidFill>
                  <a:schemeClr val="tx2">
                    <a:shade val="90000"/>
                  </a:schemeClr>
                </a:solidFill>
              </a:defRPr>
            </a:lvl1pPr>
            <a:extLst/>
          </a:lstStyle>
          <a:p>
            <a:pPr>
              <a:defRPr/>
            </a:pPr>
            <a:fld id="{50625DE7-B113-44F7-967F-CF88BDC4E165}" type="slidenum">
              <a:rPr lang="tr-TR"/>
              <a:pPr>
                <a:defRPr/>
              </a:pPr>
              <a:t>‹#›</a:t>
            </a:fld>
            <a:endParaRPr lang="tr-TR"/>
          </a:p>
        </p:txBody>
      </p:sp>
      <p:sp>
        <p:nvSpPr>
          <p:cNvPr id="7" name="9 Altbilgi Yer Tutucusu"/>
          <p:cNvSpPr>
            <a:spLocks noGrp="1"/>
          </p:cNvSpPr>
          <p:nvPr>
            <p:ph type="ftr" sz="quarter" idx="12"/>
          </p:nvPr>
        </p:nvSpPr>
        <p:spPr>
          <a:xfrm>
            <a:off x="1600201" y="6513514"/>
            <a:ext cx="3906839" cy="274637"/>
          </a:xfrm>
        </p:spPr>
        <p:txBody>
          <a:bodyPr vert="horz" rtlCol="0"/>
          <a:lstStyle>
            <a:lvl1pPr>
              <a:defRPr/>
            </a:lvl1pPr>
            <a:extLst/>
          </a:lstStyle>
          <a:p>
            <a:pPr>
              <a:defRPr/>
            </a:pPr>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4 Dikdörtgen"/>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1 Başlık"/>
          <p:cNvSpPr>
            <a:spLocks noGrp="1"/>
          </p:cNvSpPr>
          <p:nvPr>
            <p:ph type="title"/>
          </p:nvPr>
        </p:nvSpPr>
        <p:spPr/>
        <p:txBody>
          <a:bodyPr/>
          <a:lstStyle>
            <a:extLst/>
          </a:lstStyle>
          <a:p>
            <a:r>
              <a:rPr lang="tr-TR" smtClean="0"/>
              <a:t>Asıl başlık stili için tıklatın</a:t>
            </a:r>
            <a:endParaRPr lang="en-US"/>
          </a:p>
        </p:txBody>
      </p:sp>
      <p:sp>
        <p:nvSpPr>
          <p:cNvPr id="3" name="2 İçerik Yer Tutucusu"/>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4 Veri Yer Tutucusu"/>
          <p:cNvSpPr>
            <a:spLocks noGrp="1"/>
          </p:cNvSpPr>
          <p:nvPr>
            <p:ph type="dt" sz="half" idx="10"/>
          </p:nvPr>
        </p:nvSpPr>
        <p:spPr/>
        <p:txBody>
          <a:bodyPr/>
          <a:lstStyle>
            <a:lvl1pPr>
              <a:defRPr/>
            </a:lvl1pPr>
            <a:extLst/>
          </a:lstStyle>
          <a:p>
            <a:pPr>
              <a:defRPr/>
            </a:pPr>
            <a:endParaRPr lang="tr-TR"/>
          </a:p>
        </p:txBody>
      </p:sp>
      <p:sp>
        <p:nvSpPr>
          <p:cNvPr id="7" name="5 Altbilgi Yer Tutucusu"/>
          <p:cNvSpPr>
            <a:spLocks noGrp="1"/>
          </p:cNvSpPr>
          <p:nvPr>
            <p:ph type="ftr" sz="quarter" idx="11"/>
          </p:nvPr>
        </p:nvSpPr>
        <p:spPr/>
        <p:txBody>
          <a:bodyPr/>
          <a:lstStyle>
            <a:lvl1pPr>
              <a:defRPr/>
            </a:lvl1pPr>
            <a:extLst/>
          </a:lstStyle>
          <a:p>
            <a:pPr>
              <a:defRPr/>
            </a:pPr>
            <a:endParaRPr lang="tr-TR"/>
          </a:p>
        </p:txBody>
      </p:sp>
      <p:sp>
        <p:nvSpPr>
          <p:cNvPr id="8" name="6 Slayt Numarası Yer Tutucusu"/>
          <p:cNvSpPr>
            <a:spLocks noGrp="1"/>
          </p:cNvSpPr>
          <p:nvPr>
            <p:ph type="sldNum" sz="quarter" idx="12"/>
          </p:nvPr>
        </p:nvSpPr>
        <p:spPr>
          <a:xfrm>
            <a:off x="8640765" y="6515101"/>
            <a:ext cx="465137" cy="273050"/>
          </a:xfrm>
        </p:spPr>
        <p:txBody>
          <a:bodyPr/>
          <a:lstStyle>
            <a:lvl1pPr>
              <a:defRPr/>
            </a:lvl1pPr>
            <a:extLst/>
          </a:lstStyle>
          <a:p>
            <a:pPr>
              <a:defRPr/>
            </a:pPr>
            <a:fld id="{353D8226-F22B-4071-9284-5A3A281700D6}"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7" name="6 Dikdörtgen"/>
          <p:cNvSpPr/>
          <p:nvPr/>
        </p:nvSpPr>
        <p:spPr>
          <a:xfrm>
            <a:off x="617539" y="2165351"/>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defRPr/>
            </a:pPr>
            <a:endParaRPr lang="en-US"/>
          </a:p>
        </p:txBody>
      </p:sp>
      <p:sp>
        <p:nvSpPr>
          <p:cNvPr id="8" name="7 Dikdörtgen"/>
          <p:cNvSpPr/>
          <p:nvPr/>
        </p:nvSpPr>
        <p:spPr>
          <a:xfrm>
            <a:off x="4800601" y="2165351"/>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a:defRPr/>
            </a:pPr>
            <a:endParaRPr lang="en-US"/>
          </a:p>
        </p:txBody>
      </p:sp>
      <p:sp>
        <p:nvSpPr>
          <p:cNvPr id="2" name="1 Başlık"/>
          <p:cNvSpPr>
            <a:spLocks noGrp="1"/>
          </p:cNvSpPr>
          <p:nvPr>
            <p:ph type="title"/>
          </p:nvPr>
        </p:nvSpPr>
        <p:spPr>
          <a:xfrm>
            <a:off x="457200" y="251948"/>
            <a:ext cx="8229600" cy="1143000"/>
          </a:xfrm>
        </p:spPr>
        <p:txBody>
          <a:bodyPr/>
          <a:lstStyle>
            <a:lvl1pPr>
              <a:defRPr/>
            </a:lvl1pPr>
            <a:extLst/>
          </a:lstStyle>
          <a:p>
            <a:r>
              <a:rPr lang="tr-TR" smtClean="0"/>
              <a:t>Asıl başlık stili için tıklatın</a:t>
            </a:r>
            <a:endParaRPr lang="en-US"/>
          </a:p>
        </p:txBody>
      </p:sp>
      <p:sp>
        <p:nvSpPr>
          <p:cNvPr id="3" name="2 Metin Yer Tutucusu"/>
          <p:cNvSpPr>
            <a:spLocks noGrp="1"/>
          </p:cNvSpPr>
          <p:nvPr>
            <p:ph type="body" idx="1"/>
          </p:nvPr>
        </p:nvSpPr>
        <p:spPr>
          <a:xfrm>
            <a:off x="457201"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tr-TR" smtClean="0"/>
              <a:t>Asıl metin stillerini düzenlemek için tıklatın</a:t>
            </a:r>
          </a:p>
        </p:txBody>
      </p:sp>
      <p:sp>
        <p:nvSpPr>
          <p:cNvPr id="4" name="3 Metin Yer Tutucusu"/>
          <p:cNvSpPr>
            <a:spLocks noGrp="1"/>
          </p:cNvSpPr>
          <p:nvPr>
            <p:ph type="body" sz="half" idx="3"/>
          </p:nvPr>
        </p:nvSpPr>
        <p:spPr>
          <a:xfrm>
            <a:off x="4645026"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tr-TR" smtClean="0"/>
              <a:t>Asıl metin stillerini düzenlemek için tıklatın</a:t>
            </a:r>
          </a:p>
        </p:txBody>
      </p:sp>
      <p:sp>
        <p:nvSpPr>
          <p:cNvPr id="5" name="4 İçerik Yer Tutucusu"/>
          <p:cNvSpPr>
            <a:spLocks noGrp="1"/>
          </p:cNvSpPr>
          <p:nvPr>
            <p:ph sz="quarter" idx="2"/>
          </p:nvPr>
        </p:nvSpPr>
        <p:spPr>
          <a:xfrm>
            <a:off x="457201" y="2362201"/>
            <a:ext cx="4040188" cy="3941763"/>
          </a:xfrm>
        </p:spPr>
        <p:txBody>
          <a:bodyPr/>
          <a:lstStyle>
            <a:lvl1pPr>
              <a:defRPr sz="2200"/>
            </a:lvl1pPr>
            <a:lvl2pPr>
              <a:defRPr sz="2000"/>
            </a:lvl2pPr>
            <a:lvl3pPr>
              <a:defRPr sz="1800"/>
            </a:lvl3pPr>
            <a:lvl4pPr>
              <a:defRPr sz="1600"/>
            </a:lvl4pPr>
            <a:lvl5pPr>
              <a:defRPr sz="16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5 İçerik Yer Tutucusu"/>
          <p:cNvSpPr>
            <a:spLocks noGrp="1"/>
          </p:cNvSpPr>
          <p:nvPr>
            <p:ph sz="quarter" idx="4"/>
          </p:nvPr>
        </p:nvSpPr>
        <p:spPr>
          <a:xfrm>
            <a:off x="4645026" y="2362201"/>
            <a:ext cx="4041775" cy="3941763"/>
          </a:xfrm>
        </p:spPr>
        <p:txBody>
          <a:bodyPr/>
          <a:lstStyle>
            <a:lvl1pPr>
              <a:defRPr sz="2200"/>
            </a:lvl1pPr>
            <a:lvl2pPr>
              <a:defRPr sz="2000"/>
            </a:lvl2pPr>
            <a:lvl3pPr>
              <a:defRPr sz="1800"/>
            </a:lvl3pPr>
            <a:lvl4pPr>
              <a:defRPr sz="1600"/>
            </a:lvl4pPr>
            <a:lvl5pPr>
              <a:defRPr sz="16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9" name="6 Veri Yer Tutucusu"/>
          <p:cNvSpPr>
            <a:spLocks noGrp="1"/>
          </p:cNvSpPr>
          <p:nvPr>
            <p:ph type="dt" sz="half" idx="10"/>
          </p:nvPr>
        </p:nvSpPr>
        <p:spPr/>
        <p:txBody>
          <a:bodyPr/>
          <a:lstStyle>
            <a:lvl1pPr>
              <a:defRPr/>
            </a:lvl1pPr>
            <a:extLst/>
          </a:lstStyle>
          <a:p>
            <a:pPr>
              <a:defRPr/>
            </a:pPr>
            <a:endParaRPr lang="tr-TR"/>
          </a:p>
        </p:txBody>
      </p:sp>
      <p:sp>
        <p:nvSpPr>
          <p:cNvPr id="10" name="7 Altbilgi Yer Tutucusu"/>
          <p:cNvSpPr>
            <a:spLocks noGrp="1"/>
          </p:cNvSpPr>
          <p:nvPr>
            <p:ph type="ftr" sz="quarter" idx="11"/>
          </p:nvPr>
        </p:nvSpPr>
        <p:spPr/>
        <p:txBody>
          <a:bodyPr/>
          <a:lstStyle>
            <a:lvl1pPr>
              <a:defRPr/>
            </a:lvl1pPr>
            <a:extLst/>
          </a:lstStyle>
          <a:p>
            <a:pPr>
              <a:defRPr/>
            </a:pPr>
            <a:endParaRPr lang="tr-TR"/>
          </a:p>
        </p:txBody>
      </p:sp>
      <p:sp>
        <p:nvSpPr>
          <p:cNvPr id="11" name="8 Slayt Numarası Yer Tutucusu"/>
          <p:cNvSpPr>
            <a:spLocks noGrp="1"/>
          </p:cNvSpPr>
          <p:nvPr>
            <p:ph type="sldNum" sz="quarter" idx="12"/>
          </p:nvPr>
        </p:nvSpPr>
        <p:spPr>
          <a:xfrm>
            <a:off x="8640765" y="6515101"/>
            <a:ext cx="465137" cy="273050"/>
          </a:xfrm>
        </p:spPr>
        <p:txBody>
          <a:bodyPr/>
          <a:lstStyle>
            <a:lvl1pPr>
              <a:defRPr/>
            </a:lvl1pPr>
            <a:extLst/>
          </a:lstStyle>
          <a:p>
            <a:pPr>
              <a:defRPr/>
            </a:pPr>
            <a:fld id="{BDC7B280-71BD-4D94-B66C-524B158D45D4}"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2 Dikdörtgen"/>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1 Başlık"/>
          <p:cNvSpPr>
            <a:spLocks noGrp="1"/>
          </p:cNvSpPr>
          <p:nvPr>
            <p:ph type="title"/>
          </p:nvPr>
        </p:nvSpPr>
        <p:spPr>
          <a:xfrm>
            <a:off x="457200" y="253218"/>
            <a:ext cx="8229600" cy="1143000"/>
          </a:xfrm>
        </p:spPr>
        <p:txBody>
          <a:bodyPr/>
          <a:lstStyle>
            <a:extLst/>
          </a:lstStyle>
          <a:p>
            <a:r>
              <a:rPr lang="tr-TR" smtClean="0"/>
              <a:t>Asıl başlık stili için tıklatın</a:t>
            </a:r>
            <a:endParaRPr lang="en-US"/>
          </a:p>
        </p:txBody>
      </p:sp>
      <p:sp>
        <p:nvSpPr>
          <p:cNvPr id="4" name="2 Veri Yer Tutucusu"/>
          <p:cNvSpPr>
            <a:spLocks noGrp="1"/>
          </p:cNvSpPr>
          <p:nvPr>
            <p:ph type="dt" sz="half" idx="10"/>
          </p:nvPr>
        </p:nvSpPr>
        <p:spPr/>
        <p:txBody>
          <a:bodyPr/>
          <a:lstStyle>
            <a:lvl1pPr>
              <a:defRPr/>
            </a:lvl1pPr>
            <a:extLst/>
          </a:lstStyle>
          <a:p>
            <a:pPr>
              <a:defRPr/>
            </a:pPr>
            <a:endParaRPr lang="tr-TR"/>
          </a:p>
        </p:txBody>
      </p:sp>
      <p:sp>
        <p:nvSpPr>
          <p:cNvPr id="5" name="3 Altbilgi Yer Tutucusu"/>
          <p:cNvSpPr>
            <a:spLocks noGrp="1"/>
          </p:cNvSpPr>
          <p:nvPr>
            <p:ph type="ftr" sz="quarter" idx="11"/>
          </p:nvPr>
        </p:nvSpPr>
        <p:spPr/>
        <p:txBody>
          <a:bodyPr/>
          <a:lstStyle>
            <a:lvl1pPr>
              <a:defRPr/>
            </a:lvl1pPr>
            <a:extLst/>
          </a:lstStyle>
          <a:p>
            <a:pPr>
              <a:defRPr/>
            </a:pPr>
            <a:endParaRPr lang="tr-TR"/>
          </a:p>
        </p:txBody>
      </p:sp>
      <p:sp>
        <p:nvSpPr>
          <p:cNvPr id="6" name="4 Slayt Numarası Yer Tutucusu"/>
          <p:cNvSpPr>
            <a:spLocks noGrp="1"/>
          </p:cNvSpPr>
          <p:nvPr>
            <p:ph type="sldNum" sz="quarter" idx="12"/>
          </p:nvPr>
        </p:nvSpPr>
        <p:spPr/>
        <p:txBody>
          <a:bodyPr/>
          <a:lstStyle>
            <a:lvl1pPr>
              <a:defRPr/>
            </a:lvl1pPr>
            <a:extLst/>
          </a:lstStyle>
          <a:p>
            <a:pPr>
              <a:defRPr/>
            </a:pPr>
            <a:fld id="{CFD35EAB-61A4-4997-8902-2F22B65F8C5E}"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2 Altbilgi Yer Tutucusu"/>
          <p:cNvSpPr>
            <a:spLocks noGrp="1"/>
          </p:cNvSpPr>
          <p:nvPr>
            <p:ph type="ftr" sz="quarter" idx="10"/>
          </p:nvPr>
        </p:nvSpPr>
        <p:spPr/>
        <p:txBody>
          <a:bodyPr/>
          <a:lstStyle>
            <a:lvl1pPr>
              <a:defRPr/>
            </a:lvl1pPr>
          </a:lstStyle>
          <a:p>
            <a:pPr>
              <a:defRPr/>
            </a:pPr>
            <a:endParaRPr lang="tr-TR"/>
          </a:p>
        </p:txBody>
      </p:sp>
      <p:sp>
        <p:nvSpPr>
          <p:cNvPr id="3" name="13 Veri Yer Tutucusu"/>
          <p:cNvSpPr>
            <a:spLocks noGrp="1"/>
          </p:cNvSpPr>
          <p:nvPr>
            <p:ph type="dt" sz="half" idx="11"/>
          </p:nvPr>
        </p:nvSpPr>
        <p:spPr/>
        <p:txBody>
          <a:bodyPr/>
          <a:lstStyle>
            <a:lvl1pPr>
              <a:defRPr/>
            </a:lvl1pPr>
          </a:lstStyle>
          <a:p>
            <a:pPr>
              <a:defRPr/>
            </a:pPr>
            <a:endParaRPr lang="tr-TR"/>
          </a:p>
        </p:txBody>
      </p:sp>
      <p:sp>
        <p:nvSpPr>
          <p:cNvPr id="4" name="22 Slayt Numarası Yer Tutucusu"/>
          <p:cNvSpPr>
            <a:spLocks noGrp="1"/>
          </p:cNvSpPr>
          <p:nvPr>
            <p:ph type="sldNum" sz="quarter" idx="12"/>
          </p:nvPr>
        </p:nvSpPr>
        <p:spPr/>
        <p:txBody>
          <a:bodyPr/>
          <a:lstStyle>
            <a:lvl1pPr>
              <a:defRPr/>
            </a:lvl1pPr>
          </a:lstStyle>
          <a:p>
            <a:pPr>
              <a:defRPr/>
            </a:pPr>
            <a:fld id="{9E35C6E7-CC21-4C96-ADC5-A7F1AB37512C}"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4 Dikdörtgen"/>
          <p:cNvSpPr/>
          <p:nvPr/>
        </p:nvSpPr>
        <p:spPr>
          <a:xfrm>
            <a:off x="5057775" y="1057276"/>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1 Başlık"/>
          <p:cNvSpPr>
            <a:spLocks noGrp="1"/>
          </p:cNvSpPr>
          <p:nvPr>
            <p:ph type="title"/>
          </p:nvPr>
        </p:nvSpPr>
        <p:spPr>
          <a:xfrm>
            <a:off x="4963136" y="304800"/>
            <a:ext cx="3931920" cy="762000"/>
          </a:xfrm>
        </p:spPr>
        <p:txBody>
          <a:bodyPr/>
          <a:lstStyle>
            <a:lvl1pPr marL="0" algn="r">
              <a:buNone/>
              <a:defRPr sz="2000" b="1"/>
            </a:lvl1pPr>
            <a:extLst/>
          </a:lstStyle>
          <a:p>
            <a:r>
              <a:rPr lang="tr-TR" smtClean="0"/>
              <a:t>Asıl başlık stili için tıklatın</a:t>
            </a:r>
            <a:endParaRPr lang="en-US"/>
          </a:p>
        </p:txBody>
      </p:sp>
      <p:sp>
        <p:nvSpPr>
          <p:cNvPr id="3" name="2 Metin Yer Tutucusu"/>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tr-TR" smtClean="0"/>
              <a:t>Asıl metin stillerini düzenlemek için tıklatın</a:t>
            </a:r>
          </a:p>
        </p:txBody>
      </p:sp>
      <p:sp>
        <p:nvSpPr>
          <p:cNvPr id="4" name="3 İçerik Yer Tutucusu"/>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8 Veri Yer Tutucusu"/>
          <p:cNvSpPr>
            <a:spLocks noGrp="1"/>
          </p:cNvSpPr>
          <p:nvPr>
            <p:ph type="dt" sz="half" idx="10"/>
          </p:nvPr>
        </p:nvSpPr>
        <p:spPr>
          <a:xfrm>
            <a:off x="5562601" y="6513514"/>
            <a:ext cx="3001963" cy="274637"/>
          </a:xfrm>
        </p:spPr>
        <p:txBody>
          <a:bodyPr vert="horz" rtlCol="0"/>
          <a:lstStyle>
            <a:lvl1pPr>
              <a:defRPr/>
            </a:lvl1pPr>
            <a:extLst/>
          </a:lstStyle>
          <a:p>
            <a:pPr>
              <a:defRPr/>
            </a:pPr>
            <a:endParaRPr lang="tr-TR"/>
          </a:p>
        </p:txBody>
      </p:sp>
      <p:sp>
        <p:nvSpPr>
          <p:cNvPr id="7" name="9 Slayt Numarası Yer Tutucusu"/>
          <p:cNvSpPr>
            <a:spLocks noGrp="1"/>
          </p:cNvSpPr>
          <p:nvPr>
            <p:ph type="sldNum" sz="quarter" idx="11"/>
          </p:nvPr>
        </p:nvSpPr>
        <p:spPr>
          <a:xfrm>
            <a:off x="8639175" y="6513514"/>
            <a:ext cx="463551" cy="274637"/>
          </a:xfrm>
        </p:spPr>
        <p:txBody>
          <a:bodyPr vert="horz" rtlCol="0"/>
          <a:lstStyle>
            <a:lvl1pPr>
              <a:defRPr smtClean="0">
                <a:solidFill>
                  <a:schemeClr val="tx2">
                    <a:shade val="90000"/>
                  </a:schemeClr>
                </a:solidFill>
              </a:defRPr>
            </a:lvl1pPr>
            <a:extLst/>
          </a:lstStyle>
          <a:p>
            <a:pPr>
              <a:defRPr/>
            </a:pPr>
            <a:fld id="{254C8B49-0849-4241-8CFF-BEF8630133B2}" type="slidenum">
              <a:rPr lang="tr-TR"/>
              <a:pPr>
                <a:defRPr/>
              </a:pPr>
              <a:t>‹#›</a:t>
            </a:fld>
            <a:endParaRPr lang="tr-TR"/>
          </a:p>
        </p:txBody>
      </p:sp>
      <p:sp>
        <p:nvSpPr>
          <p:cNvPr id="8" name="10 Altbilgi Yer Tutucusu"/>
          <p:cNvSpPr>
            <a:spLocks noGrp="1"/>
          </p:cNvSpPr>
          <p:nvPr>
            <p:ph type="ftr" sz="quarter" idx="12"/>
          </p:nvPr>
        </p:nvSpPr>
        <p:spPr>
          <a:xfrm>
            <a:off x="1600201" y="6513514"/>
            <a:ext cx="3906839" cy="274637"/>
          </a:xfrm>
        </p:spPr>
        <p:txBody>
          <a:bodyPr vert="horz" rtlCol="0"/>
          <a:lstStyle>
            <a:lvl1pPr>
              <a:defRPr/>
            </a:lvl1pPr>
            <a:extLst/>
          </a:lstStyle>
          <a:p>
            <a:pPr>
              <a:defRPr/>
            </a:pPr>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3040443" y="4724400"/>
            <a:ext cx="5486400" cy="664536"/>
          </a:xfrm>
        </p:spPr>
        <p:txBody>
          <a:bodyPr/>
          <a:lstStyle>
            <a:lvl1pPr marL="0" algn="r">
              <a:buNone/>
              <a:defRPr sz="2000" b="1"/>
            </a:lvl1pPr>
            <a:extLst/>
          </a:lstStyle>
          <a:p>
            <a:r>
              <a:rPr lang="tr-TR" smtClean="0"/>
              <a:t>Asıl başlık stili için tıklatın</a:t>
            </a:r>
            <a:endParaRPr lang="en-US"/>
          </a:p>
        </p:txBody>
      </p:sp>
      <p:sp>
        <p:nvSpPr>
          <p:cNvPr id="4" name="3 Metin Yer Tutucusu"/>
          <p:cNvSpPr>
            <a:spLocks noGrp="1"/>
          </p:cNvSpPr>
          <p:nvPr>
            <p:ph type="body" sz="half" idx="2"/>
          </p:nvPr>
        </p:nvSpPr>
        <p:spPr>
          <a:xfrm>
            <a:off x="3040443" y="5388937"/>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tr-TR" smtClean="0"/>
              <a:t>Asıl metin stillerini düzenlemek için tıklatın</a:t>
            </a:r>
          </a:p>
        </p:txBody>
      </p:sp>
      <p:sp>
        <p:nvSpPr>
          <p:cNvPr id="13" name="12 Resim Yer Tutucusu"/>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tr-TR" noProof="0" smtClean="0"/>
              <a:t>Resim eklemek için simgeyi tıklatın</a:t>
            </a:r>
            <a:endParaRPr lang="en-US" noProof="0" dirty="0"/>
          </a:p>
        </p:txBody>
      </p:sp>
      <p:sp>
        <p:nvSpPr>
          <p:cNvPr id="5" name="7 Veri Yer Tutucusu"/>
          <p:cNvSpPr>
            <a:spLocks noGrp="1"/>
          </p:cNvSpPr>
          <p:nvPr>
            <p:ph type="dt" sz="half" idx="10"/>
          </p:nvPr>
        </p:nvSpPr>
        <p:spPr>
          <a:xfrm>
            <a:off x="5562601" y="6508750"/>
            <a:ext cx="3001963" cy="274638"/>
          </a:xfrm>
        </p:spPr>
        <p:txBody>
          <a:bodyPr vert="horz" rtlCol="0"/>
          <a:lstStyle>
            <a:lvl1pPr>
              <a:defRPr/>
            </a:lvl1pPr>
            <a:extLst/>
          </a:lstStyle>
          <a:p>
            <a:pPr>
              <a:defRPr/>
            </a:pPr>
            <a:endParaRPr lang="tr-TR"/>
          </a:p>
        </p:txBody>
      </p:sp>
      <p:sp>
        <p:nvSpPr>
          <p:cNvPr id="6" name="8 Slayt Numarası Yer Tutucusu"/>
          <p:cNvSpPr>
            <a:spLocks noGrp="1"/>
          </p:cNvSpPr>
          <p:nvPr>
            <p:ph type="sldNum" sz="quarter" idx="11"/>
          </p:nvPr>
        </p:nvSpPr>
        <p:spPr>
          <a:xfrm>
            <a:off x="8639175" y="6508750"/>
            <a:ext cx="463551" cy="274638"/>
          </a:xfrm>
        </p:spPr>
        <p:txBody>
          <a:bodyPr vert="horz" rtlCol="0"/>
          <a:lstStyle>
            <a:lvl1pPr>
              <a:defRPr smtClean="0">
                <a:solidFill>
                  <a:schemeClr val="tx2">
                    <a:shade val="90000"/>
                  </a:schemeClr>
                </a:solidFill>
              </a:defRPr>
            </a:lvl1pPr>
            <a:extLst/>
          </a:lstStyle>
          <a:p>
            <a:pPr>
              <a:defRPr/>
            </a:pPr>
            <a:fld id="{F8F883AC-74E1-47BF-BBAC-29909872E502}" type="slidenum">
              <a:rPr lang="tr-TR"/>
              <a:pPr>
                <a:defRPr/>
              </a:pPr>
              <a:t>‹#›</a:t>
            </a:fld>
            <a:endParaRPr lang="tr-TR"/>
          </a:p>
        </p:txBody>
      </p:sp>
      <p:sp>
        <p:nvSpPr>
          <p:cNvPr id="7" name="9 Altbilgi Yer Tutucusu"/>
          <p:cNvSpPr>
            <a:spLocks noGrp="1"/>
          </p:cNvSpPr>
          <p:nvPr>
            <p:ph type="ftr" sz="quarter" idx="12"/>
          </p:nvPr>
        </p:nvSpPr>
        <p:spPr>
          <a:xfrm>
            <a:off x="1600201" y="6508750"/>
            <a:ext cx="3906839" cy="274638"/>
          </a:xfrm>
        </p:spPr>
        <p:txBody>
          <a:bodyPr vert="horz" rtlCol="0"/>
          <a:lstStyle>
            <a:lvl1pPr>
              <a:defRPr/>
            </a:lvl1pPr>
            <a:extLst/>
          </a:lstStyle>
          <a:p>
            <a:pPr>
              <a:defRPr/>
            </a:pPr>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Yuvarlatılmış Çapraz Köşeli Dikdörtgen"/>
          <p:cNvSpPr/>
          <p:nvPr/>
        </p:nvSpPr>
        <p:spPr>
          <a:xfrm>
            <a:off x="164593" y="147085"/>
            <a:ext cx="8810847"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3" name="2 Altbilgi Yer Tutucusu"/>
          <p:cNvSpPr>
            <a:spLocks noGrp="1"/>
          </p:cNvSpPr>
          <p:nvPr>
            <p:ph type="ftr" sz="quarter" idx="3"/>
          </p:nvPr>
        </p:nvSpPr>
        <p:spPr>
          <a:xfrm>
            <a:off x="1295401" y="6400800"/>
            <a:ext cx="4211639" cy="274638"/>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tr-TR"/>
          </a:p>
        </p:txBody>
      </p:sp>
      <p:sp>
        <p:nvSpPr>
          <p:cNvPr id="14" name="13 Veri Yer Tutucusu"/>
          <p:cNvSpPr>
            <a:spLocks noGrp="1"/>
          </p:cNvSpPr>
          <p:nvPr>
            <p:ph type="dt" sz="half" idx="2"/>
          </p:nvPr>
        </p:nvSpPr>
        <p:spPr>
          <a:xfrm>
            <a:off x="5562601" y="6400800"/>
            <a:ext cx="3001963" cy="274638"/>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endParaRPr lang="tr-TR"/>
          </a:p>
        </p:txBody>
      </p:sp>
      <p:sp>
        <p:nvSpPr>
          <p:cNvPr id="23" name="22 Slayt Numarası Yer Tutucusu"/>
          <p:cNvSpPr>
            <a:spLocks noGrp="1"/>
          </p:cNvSpPr>
          <p:nvPr>
            <p:ph type="sldNum" sz="quarter" idx="4"/>
          </p:nvPr>
        </p:nvSpPr>
        <p:spPr>
          <a:xfrm>
            <a:off x="8639175" y="6515101"/>
            <a:ext cx="463551" cy="273050"/>
          </a:xfrm>
          <a:prstGeom prst="rect">
            <a:avLst/>
          </a:prstGeom>
        </p:spPr>
        <p:txBody>
          <a:bodyPr anchor="ctr"/>
          <a:lstStyle>
            <a:lvl1pPr algn="r" eaLnBrk="1" latinLnBrk="0" hangingPunct="1">
              <a:defRPr kumimoji="0" sz="1600" smtClean="0">
                <a:solidFill>
                  <a:schemeClr val="tx2">
                    <a:shade val="90000"/>
                  </a:schemeClr>
                </a:solidFill>
                <a:effectLst/>
              </a:defRPr>
            </a:lvl1pPr>
            <a:extLst/>
          </a:lstStyle>
          <a:p>
            <a:pPr>
              <a:defRPr/>
            </a:pPr>
            <a:fld id="{94D000FE-9E75-44EB-9B6C-4AF7F86383A6}" type="slidenum">
              <a:rPr lang="tr-TR"/>
              <a:pPr>
                <a:defRPr/>
              </a:pPr>
              <a:t>‹#›</a:t>
            </a:fld>
            <a:endParaRPr lang="tr-TR"/>
          </a:p>
        </p:txBody>
      </p:sp>
      <p:sp>
        <p:nvSpPr>
          <p:cNvPr id="22" name="21 Başlık Yer Tutucusu"/>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tr-TR" smtClean="0"/>
              <a:t>Asıl başlık stili için tıklatın</a:t>
            </a:r>
            <a:endParaRPr lang="en-US"/>
          </a:p>
        </p:txBody>
      </p:sp>
      <p:sp>
        <p:nvSpPr>
          <p:cNvPr id="1033" name="12 Metin Yer Tutucusu"/>
          <p:cNvSpPr>
            <a:spLocks noGrp="1"/>
          </p:cNvSpPr>
          <p:nvPr>
            <p:ph type="body" idx="1"/>
          </p:nvPr>
        </p:nvSpPr>
        <p:spPr bwMode="auto">
          <a:xfrm>
            <a:off x="4572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11" r:id="rId7"/>
    <p:sldLayoutId id="2147483720" r:id="rId8"/>
    <p:sldLayoutId id="2147483721" r:id="rId9"/>
    <p:sldLayoutId id="2147483712" r:id="rId10"/>
    <p:sldLayoutId id="2147483713" r:id="rId11"/>
  </p:sldLayoutIdLst>
  <p:txStyles>
    <p:titleStyle>
      <a:lvl1pPr marL="53975" indent="-53975" algn="r" rtl="0" fontAlgn="base">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fontAlgn="base">
        <a:spcBef>
          <a:spcPct val="0"/>
        </a:spcBef>
        <a:spcAft>
          <a:spcPct val="0"/>
        </a:spcAft>
        <a:defRPr sz="4600">
          <a:solidFill>
            <a:srgbClr val="E7EACB"/>
          </a:solidFill>
          <a:latin typeface="Rockwell" pitchFamily="18" charset="0"/>
        </a:defRPr>
      </a:lvl2pPr>
      <a:lvl3pPr marL="53975" indent="-53975" algn="r" rtl="0" fontAlgn="base">
        <a:spcBef>
          <a:spcPct val="0"/>
        </a:spcBef>
        <a:spcAft>
          <a:spcPct val="0"/>
        </a:spcAft>
        <a:defRPr sz="4600">
          <a:solidFill>
            <a:srgbClr val="E7EACB"/>
          </a:solidFill>
          <a:latin typeface="Rockwell" pitchFamily="18" charset="0"/>
        </a:defRPr>
      </a:lvl3pPr>
      <a:lvl4pPr marL="53975" indent="-53975" algn="r" rtl="0" fontAlgn="base">
        <a:spcBef>
          <a:spcPct val="0"/>
        </a:spcBef>
        <a:spcAft>
          <a:spcPct val="0"/>
        </a:spcAft>
        <a:defRPr sz="4600">
          <a:solidFill>
            <a:srgbClr val="E7EACB"/>
          </a:solidFill>
          <a:latin typeface="Rockwell" pitchFamily="18" charset="0"/>
        </a:defRPr>
      </a:lvl4pPr>
      <a:lvl5pPr marL="53975" indent="-53975" algn="r" rtl="0" fontAlgn="base">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fontAlgn="base">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fontAlgn="base">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fontAlgn="base">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fontAlgn="base">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fontAlgn="base">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0.jpg"/><Relationship Id="rId5" Type="http://schemas.microsoft.com/office/2007/relationships/hdphoto" Target="../media/hdphoto1.wdp"/><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jpg"/><Relationship Id="rId5" Type="http://schemas.microsoft.com/office/2007/relationships/hdphoto" Target="../media/hdphoto1.wdp"/><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2.jpg"/><Relationship Id="rId5" Type="http://schemas.microsoft.com/office/2007/relationships/hdphoto" Target="../media/hdphoto1.wdp"/><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4.jpg"/><Relationship Id="rId5" Type="http://schemas.microsoft.com/office/2007/relationships/hdphoto" Target="../media/hdphoto1.wdp"/><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5.jpg"/><Relationship Id="rId5" Type="http://schemas.microsoft.com/office/2007/relationships/hdphoto" Target="../media/hdphoto1.wdp"/><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7.jpg"/><Relationship Id="rId5" Type="http://schemas.microsoft.com/office/2007/relationships/hdphoto" Target="../media/hdphoto1.wdp"/><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8.jpg"/><Relationship Id="rId5" Type="http://schemas.microsoft.com/office/2007/relationships/hdphoto" Target="../media/hdphoto1.wdp"/><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3.jp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9.jpg"/><Relationship Id="rId5" Type="http://schemas.microsoft.com/office/2007/relationships/hdphoto" Target="../media/hdphoto1.wdp"/><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0.jpg"/><Relationship Id="rId5" Type="http://schemas.microsoft.com/office/2007/relationships/hdphoto" Target="../media/hdphoto1.wdp"/><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1.jpg"/><Relationship Id="rId5" Type="http://schemas.microsoft.com/office/2007/relationships/hdphoto" Target="../media/hdphoto1.wdp"/><Relationship Id="rId4" Type="http://schemas.openxmlformats.org/officeDocument/2006/relationships/image" Target="../media/image8.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3.emf"/><Relationship Id="rId5" Type="http://schemas.microsoft.com/office/2007/relationships/hdphoto" Target="../media/hdphoto1.wdp"/><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4.jpg"/><Relationship Id="rId5" Type="http://schemas.microsoft.com/office/2007/relationships/hdphoto" Target="../media/hdphoto1.wdp"/><Relationship Id="rId4" Type="http://schemas.openxmlformats.org/officeDocument/2006/relationships/image" Target="../media/image8.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5.jpg"/><Relationship Id="rId5" Type="http://schemas.microsoft.com/office/2007/relationships/hdphoto" Target="../media/hdphoto1.wdp"/><Relationship Id="rId4" Type="http://schemas.openxmlformats.org/officeDocument/2006/relationships/image" Target="../media/image8.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6.jpg"/><Relationship Id="rId5" Type="http://schemas.microsoft.com/office/2007/relationships/hdphoto" Target="../media/hdphoto1.wdp"/><Relationship Id="rId4" Type="http://schemas.openxmlformats.org/officeDocument/2006/relationships/image" Target="../media/image8.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7.jpg"/><Relationship Id="rId5" Type="http://schemas.microsoft.com/office/2007/relationships/hdphoto" Target="../media/hdphoto1.wdp"/><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8.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9.jpg"/><Relationship Id="rId5" Type="http://schemas.microsoft.com/office/2007/relationships/hdphoto" Target="../media/hdphoto1.wdp"/><Relationship Id="rId4" Type="http://schemas.openxmlformats.org/officeDocument/2006/relationships/image" Target="../media/image8.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subTitle" idx="1"/>
          </p:nvPr>
        </p:nvSpPr>
        <p:spPr>
          <a:xfrm>
            <a:off x="1979712" y="5470815"/>
            <a:ext cx="6768752" cy="928688"/>
          </a:xfrm>
        </p:spPr>
        <p:txBody>
          <a:bodyPr/>
          <a:lstStyle/>
          <a:p>
            <a:pPr algn="l">
              <a:lnSpc>
                <a:spcPct val="80000"/>
              </a:lnSpc>
              <a:spcBef>
                <a:spcPct val="0"/>
              </a:spcBef>
            </a:pPr>
            <a:endParaRPr lang="tr-TR" sz="2000" b="1" dirty="0" smtClean="0"/>
          </a:p>
          <a:p>
            <a:pPr algn="l">
              <a:lnSpc>
                <a:spcPct val="80000"/>
              </a:lnSpc>
              <a:spcBef>
                <a:spcPct val="0"/>
              </a:spcBef>
            </a:pPr>
            <a:r>
              <a:rPr lang="tr-TR" sz="2000" b="1" dirty="0" smtClean="0"/>
              <a:t> </a:t>
            </a:r>
            <a:endParaRPr lang="tr-TR" sz="1600" b="1" dirty="0" smtClean="0"/>
          </a:p>
        </p:txBody>
      </p:sp>
      <p:sp>
        <p:nvSpPr>
          <p:cNvPr id="3" name="Dikdörtgen 2"/>
          <p:cNvSpPr/>
          <p:nvPr/>
        </p:nvSpPr>
        <p:spPr>
          <a:xfrm>
            <a:off x="251522" y="260648"/>
            <a:ext cx="8640959" cy="2492990"/>
          </a:xfrm>
          <a:prstGeom prst="rect">
            <a:avLst/>
          </a:prstGeom>
        </p:spPr>
        <p:txBody>
          <a:bodyPr wrap="square">
            <a:spAutoFit/>
          </a:bodyPr>
          <a:lstStyle/>
          <a:p>
            <a:r>
              <a:rPr lang="tr-TR" sz="3600" b="1" i="1" dirty="0" smtClean="0">
                <a:solidFill>
                  <a:srgbClr val="002060"/>
                </a:solidFill>
              </a:rPr>
              <a:t>                      </a:t>
            </a:r>
            <a:r>
              <a:rPr lang="tr-TR" sz="3600" b="1" i="1" dirty="0" smtClean="0">
                <a:solidFill>
                  <a:srgbClr val="C00000"/>
                </a:solidFill>
              </a:rPr>
              <a:t>TAKSAV</a:t>
            </a:r>
          </a:p>
          <a:p>
            <a:r>
              <a:rPr lang="tr-TR" sz="2800" b="1" i="1" dirty="0" smtClean="0">
                <a:solidFill>
                  <a:srgbClr val="002060"/>
                </a:solidFill>
              </a:rPr>
              <a:t>         </a:t>
            </a:r>
            <a:r>
              <a:rPr lang="tr-TR" sz="2800" b="1" i="1" dirty="0" smtClean="0">
                <a:solidFill>
                  <a:schemeClr val="bg1"/>
                </a:solidFill>
              </a:rPr>
              <a:t>TOPLUMSAL ARAŞTIRMALAR, </a:t>
            </a:r>
          </a:p>
          <a:p>
            <a:r>
              <a:rPr lang="tr-TR" sz="2800" b="1" i="1" dirty="0" smtClean="0">
                <a:solidFill>
                  <a:schemeClr val="bg1"/>
                </a:solidFill>
              </a:rPr>
              <a:t>             KÜLTÜR ve SANAT için </a:t>
            </a:r>
          </a:p>
          <a:p>
            <a:r>
              <a:rPr lang="tr-TR" sz="2800" b="1" i="1" dirty="0">
                <a:solidFill>
                  <a:schemeClr val="bg1"/>
                </a:solidFill>
              </a:rPr>
              <a:t> </a:t>
            </a:r>
            <a:r>
              <a:rPr lang="tr-TR" sz="2800" b="1" i="1" dirty="0" smtClean="0">
                <a:solidFill>
                  <a:schemeClr val="bg1"/>
                </a:solidFill>
              </a:rPr>
              <a:t>                           VAKIF </a:t>
            </a:r>
            <a:endParaRPr lang="tr-TR" sz="2800" b="1" i="1" dirty="0">
              <a:solidFill>
                <a:schemeClr val="bg1"/>
              </a:solidFill>
            </a:endParaRPr>
          </a:p>
          <a:p>
            <a:endParaRPr lang="tr-TR" sz="3600" b="1" dirty="0" smtClean="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068961"/>
            <a:ext cx="4464496" cy="320968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79512" y="188641"/>
            <a:ext cx="8856984" cy="6494666"/>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613" y="620688"/>
            <a:ext cx="8374775" cy="5832647"/>
          </a:xfrm>
          <a:prstGeom prst="rect">
            <a:avLst/>
          </a:prstGeom>
        </p:spPr>
      </p:pic>
    </p:spTree>
    <p:extLst>
      <p:ext uri="{BB962C8B-B14F-4D97-AF65-F5344CB8AC3E}">
        <p14:creationId xmlns:p14="http://schemas.microsoft.com/office/powerpoint/2010/main" val="3420576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5262979"/>
          </a:xfrm>
          <a:prstGeom prst="rect">
            <a:avLst/>
          </a:prstGeom>
        </p:spPr>
        <p:txBody>
          <a:bodyPr wrap="square">
            <a:spAutoFit/>
          </a:bodyPr>
          <a:lstStyle/>
          <a:p>
            <a:pPr lvl="0">
              <a:buNone/>
            </a:pPr>
            <a:r>
              <a:rPr lang="tr-TR" sz="2400" b="1" dirty="0" smtClean="0">
                <a:solidFill>
                  <a:srgbClr val="FFFF00"/>
                </a:solidFill>
              </a:rPr>
              <a:t>BİLİŞİM DÜNYASINDAKİ DEĞİŞİMLER…</a:t>
            </a:r>
            <a:endParaRPr lang="tr-TR" sz="2400" b="1" dirty="0">
              <a:solidFill>
                <a:srgbClr val="FFFF00"/>
              </a:solidFill>
            </a:endParaRPr>
          </a:p>
          <a:p>
            <a:pPr lvl="0">
              <a:buNone/>
            </a:pPr>
            <a:endParaRPr lang="tr-TR" sz="2400" b="1" dirty="0">
              <a:solidFill>
                <a:srgbClr val="FFFF00"/>
              </a:solidFill>
            </a:endParaRPr>
          </a:p>
          <a:p>
            <a:pPr lvl="0">
              <a:buNone/>
            </a:pPr>
            <a:r>
              <a:rPr lang="tr-TR" sz="2400" b="1" dirty="0" smtClean="0">
                <a:solidFill>
                  <a:schemeClr val="bg1"/>
                </a:solidFill>
                <a:latin typeface="Times New Roman" pitchFamily="18" charset="0"/>
                <a:cs typeface="Times New Roman" pitchFamily="18" charset="0"/>
              </a:rPr>
              <a:t>Her şey 1600'lü Yıllarda John </a:t>
            </a:r>
            <a:r>
              <a:rPr lang="tr-TR" sz="2400" b="1" dirty="0" err="1" smtClean="0">
                <a:solidFill>
                  <a:schemeClr val="bg1"/>
                </a:solidFill>
                <a:latin typeface="Times New Roman" pitchFamily="18" charset="0"/>
                <a:cs typeface="Times New Roman" pitchFamily="18" charset="0"/>
              </a:rPr>
              <a:t>Napier’in</a:t>
            </a:r>
            <a:r>
              <a:rPr lang="tr-TR" sz="2400" b="1" dirty="0" smtClean="0">
                <a:solidFill>
                  <a:schemeClr val="bg1"/>
                </a:solidFill>
                <a:latin typeface="Times New Roman" pitchFamily="18" charset="0"/>
                <a:cs typeface="Times New Roman" pitchFamily="18" charset="0"/>
              </a:rPr>
              <a:t>  </a:t>
            </a:r>
            <a:r>
              <a:rPr lang="tr-TR" sz="2400" b="1" dirty="0">
                <a:solidFill>
                  <a:schemeClr val="bg1"/>
                </a:solidFill>
                <a:latin typeface="Times New Roman" pitchFamily="18" charset="0"/>
                <a:cs typeface="Times New Roman" pitchFamily="18" charset="0"/>
              </a:rPr>
              <a:t>logaritmayı </a:t>
            </a:r>
            <a:r>
              <a:rPr lang="tr-TR" sz="2400" b="1" dirty="0" smtClean="0">
                <a:solidFill>
                  <a:schemeClr val="bg1"/>
                </a:solidFill>
                <a:latin typeface="Times New Roman" pitchFamily="18" charset="0"/>
                <a:cs typeface="Times New Roman" pitchFamily="18" charset="0"/>
              </a:rPr>
              <a:t>keşfetmesiyle başladı…</a:t>
            </a:r>
          </a:p>
          <a:p>
            <a:pPr lvl="0">
              <a:buNone/>
            </a:pPr>
            <a:endParaRPr lang="tr-TR" sz="2400" b="1" dirty="0" smtClean="0">
              <a:solidFill>
                <a:schemeClr val="bg1"/>
              </a:solidFill>
              <a:latin typeface="Times New Roman" pitchFamily="18" charset="0"/>
              <a:cs typeface="Times New Roman" pitchFamily="18" charset="0"/>
            </a:endParaRPr>
          </a:p>
          <a:p>
            <a:pPr lvl="0">
              <a:buNone/>
            </a:pPr>
            <a:r>
              <a:rPr lang="tr-TR" sz="2400" b="1" dirty="0" smtClean="0">
                <a:solidFill>
                  <a:schemeClr val="bg1"/>
                </a:solidFill>
                <a:latin typeface="Times New Roman" pitchFamily="18" charset="0"/>
                <a:cs typeface="Times New Roman" pitchFamily="18" charset="0"/>
              </a:rPr>
              <a:t>Sonra sürgülü cetvel ve sadece </a:t>
            </a:r>
            <a:r>
              <a:rPr lang="tr-TR" sz="2400" b="1" dirty="0" err="1" smtClean="0">
                <a:solidFill>
                  <a:schemeClr val="bg1"/>
                </a:solidFill>
                <a:latin typeface="Times New Roman" pitchFamily="18" charset="0"/>
                <a:cs typeface="Times New Roman" pitchFamily="18" charset="0"/>
              </a:rPr>
              <a:t>Pascal’ın</a:t>
            </a:r>
            <a:r>
              <a:rPr lang="tr-TR" sz="2400" b="1" dirty="0" smtClean="0">
                <a:solidFill>
                  <a:schemeClr val="bg1"/>
                </a:solidFill>
                <a:latin typeface="Times New Roman" pitchFamily="18" charset="0"/>
                <a:cs typeface="Times New Roman" pitchFamily="18" charset="0"/>
              </a:rPr>
              <a:t> kullandığı mekanik hesap makinası…</a:t>
            </a:r>
          </a:p>
          <a:p>
            <a:pPr lvl="0">
              <a:buNone/>
            </a:pPr>
            <a:r>
              <a:rPr lang="tr-TR" sz="2400" b="1" dirty="0" smtClean="0">
                <a:solidFill>
                  <a:schemeClr val="bg1"/>
                </a:solidFill>
                <a:latin typeface="Times New Roman" pitchFamily="18" charset="0"/>
                <a:cs typeface="Times New Roman" pitchFamily="18" charset="0"/>
              </a:rPr>
              <a:t>200 yıl sonra, 1804’te Joseph </a:t>
            </a:r>
            <a:r>
              <a:rPr lang="tr-TR" sz="2400" b="1" dirty="0">
                <a:solidFill>
                  <a:schemeClr val="bg1"/>
                </a:solidFill>
                <a:latin typeface="Times New Roman" pitchFamily="18" charset="0"/>
                <a:cs typeface="Times New Roman" pitchFamily="18" charset="0"/>
              </a:rPr>
              <a:t>Marie </a:t>
            </a:r>
            <a:r>
              <a:rPr lang="tr-TR" sz="2400" b="1" dirty="0" err="1">
                <a:solidFill>
                  <a:schemeClr val="bg1"/>
                </a:solidFill>
                <a:latin typeface="Times New Roman" pitchFamily="18" charset="0"/>
                <a:cs typeface="Times New Roman" pitchFamily="18" charset="0"/>
              </a:rPr>
              <a:t>Jacquard</a:t>
            </a:r>
            <a:r>
              <a:rPr lang="tr-TR" sz="2400" b="1" dirty="0">
                <a:solidFill>
                  <a:schemeClr val="bg1"/>
                </a:solidFill>
                <a:latin typeface="Times New Roman" pitchFamily="18" charset="0"/>
                <a:cs typeface="Times New Roman" pitchFamily="18" charset="0"/>
              </a:rPr>
              <a:t>, bir dokuma tezgâhı </a:t>
            </a:r>
            <a:r>
              <a:rPr lang="tr-TR" sz="2400" b="1" dirty="0" smtClean="0">
                <a:solidFill>
                  <a:schemeClr val="bg1"/>
                </a:solidFill>
                <a:latin typeface="Times New Roman" pitchFamily="18" charset="0"/>
                <a:cs typeface="Times New Roman" pitchFamily="18" charset="0"/>
              </a:rPr>
              <a:t>otomasyonu </a:t>
            </a:r>
            <a:r>
              <a:rPr lang="tr-TR" sz="2400" b="1" dirty="0">
                <a:solidFill>
                  <a:schemeClr val="bg1"/>
                </a:solidFill>
                <a:latin typeface="Times New Roman" pitchFamily="18" charset="0"/>
                <a:cs typeface="Times New Roman" pitchFamily="18" charset="0"/>
              </a:rPr>
              <a:t>için delikli kartlar kullandı. Bu ilk bilgisayar programlarından birisi kabul </a:t>
            </a:r>
            <a:r>
              <a:rPr lang="tr-TR" sz="2400" b="1" dirty="0" smtClean="0">
                <a:solidFill>
                  <a:schemeClr val="bg1"/>
                </a:solidFill>
                <a:latin typeface="Times New Roman" pitchFamily="18" charset="0"/>
                <a:cs typeface="Times New Roman" pitchFamily="18" charset="0"/>
              </a:rPr>
              <a:t>edilebilir.</a:t>
            </a:r>
          </a:p>
          <a:p>
            <a:pPr lvl="0">
              <a:buNone/>
            </a:pPr>
            <a:r>
              <a:rPr lang="tr-TR" sz="2400" b="1" dirty="0">
                <a:solidFill>
                  <a:schemeClr val="bg1"/>
                </a:solidFill>
                <a:latin typeface="Times New Roman" pitchFamily="18" charset="0"/>
                <a:cs typeface="Times New Roman" pitchFamily="18" charset="0"/>
              </a:rPr>
              <a:t>• </a:t>
            </a:r>
            <a:r>
              <a:rPr lang="tr-TR" sz="2400" b="1" dirty="0" smtClean="0">
                <a:solidFill>
                  <a:schemeClr val="bg1"/>
                </a:solidFill>
                <a:latin typeface="Times New Roman" pitchFamily="18" charset="0"/>
                <a:cs typeface="Times New Roman" pitchFamily="18" charset="0"/>
              </a:rPr>
              <a:t>Dr</a:t>
            </a:r>
            <a:r>
              <a:rPr lang="tr-TR" sz="2400" b="1" dirty="0">
                <a:solidFill>
                  <a:schemeClr val="bg1"/>
                </a:solidFill>
                <a:latin typeface="Times New Roman" pitchFamily="18" charset="0"/>
                <a:cs typeface="Times New Roman" pitchFamily="18" charset="0"/>
              </a:rPr>
              <a:t>. </a:t>
            </a:r>
            <a:r>
              <a:rPr lang="tr-TR" sz="2400" b="1" dirty="0" err="1">
                <a:solidFill>
                  <a:schemeClr val="bg1"/>
                </a:solidFill>
                <a:latin typeface="Times New Roman" pitchFamily="18" charset="0"/>
                <a:cs typeface="Times New Roman" pitchFamily="18" charset="0"/>
              </a:rPr>
              <a:t>Herman</a:t>
            </a:r>
            <a:r>
              <a:rPr lang="tr-TR" sz="2400" b="1" dirty="0">
                <a:solidFill>
                  <a:schemeClr val="bg1"/>
                </a:solidFill>
                <a:latin typeface="Times New Roman" pitchFamily="18" charset="0"/>
                <a:cs typeface="Times New Roman" pitchFamily="18" charset="0"/>
              </a:rPr>
              <a:t> </a:t>
            </a:r>
            <a:r>
              <a:rPr lang="tr-TR" sz="2400" b="1" dirty="0" err="1">
                <a:solidFill>
                  <a:schemeClr val="bg1"/>
                </a:solidFill>
                <a:latin typeface="Times New Roman" pitchFamily="18" charset="0"/>
                <a:cs typeface="Times New Roman" pitchFamily="18" charset="0"/>
              </a:rPr>
              <a:t>Hollerith</a:t>
            </a:r>
            <a:r>
              <a:rPr lang="tr-TR" sz="2400" b="1" dirty="0">
                <a:solidFill>
                  <a:schemeClr val="bg1"/>
                </a:solidFill>
                <a:latin typeface="Times New Roman" pitchFamily="18" charset="0"/>
                <a:cs typeface="Times New Roman" pitchFamily="18" charset="0"/>
              </a:rPr>
              <a:t>, 1890 ABD nüfus sayımında bilgileri derlemek için kullanılan ilk elektromekanik delikli kart veri işleme makinesi tanıttı. Ş</a:t>
            </a:r>
            <a:r>
              <a:rPr lang="tr-TR" sz="2400" b="1" dirty="0" smtClean="0">
                <a:solidFill>
                  <a:schemeClr val="bg1"/>
                </a:solidFill>
                <a:latin typeface="Times New Roman" pitchFamily="18" charset="0"/>
                <a:cs typeface="Times New Roman" pitchFamily="18" charset="0"/>
              </a:rPr>
              <a:t>irketi </a:t>
            </a:r>
            <a:r>
              <a:rPr lang="tr-TR" sz="2400" b="1" dirty="0">
                <a:solidFill>
                  <a:schemeClr val="bg1"/>
                </a:solidFill>
                <a:latin typeface="Times New Roman" pitchFamily="18" charset="0"/>
                <a:cs typeface="Times New Roman" pitchFamily="18" charset="0"/>
              </a:rPr>
              <a:t>sonunda, International Business </a:t>
            </a:r>
            <a:r>
              <a:rPr lang="tr-TR" sz="2400" b="1" dirty="0" err="1">
                <a:solidFill>
                  <a:schemeClr val="bg1"/>
                </a:solidFill>
                <a:latin typeface="Times New Roman" pitchFamily="18" charset="0"/>
                <a:cs typeface="Times New Roman" pitchFamily="18" charset="0"/>
              </a:rPr>
              <a:t>Machines</a:t>
            </a:r>
            <a:r>
              <a:rPr lang="tr-TR" sz="2400" b="1" dirty="0">
                <a:solidFill>
                  <a:schemeClr val="bg1"/>
                </a:solidFill>
                <a:latin typeface="Times New Roman" pitchFamily="18" charset="0"/>
                <a:cs typeface="Times New Roman" pitchFamily="18" charset="0"/>
              </a:rPr>
              <a:t> yani bilinen ismiyle IBM olacaktı.</a:t>
            </a:r>
          </a:p>
        </p:txBody>
      </p:sp>
    </p:spTree>
    <p:extLst>
      <p:ext uri="{BB962C8B-B14F-4D97-AF65-F5344CB8AC3E}">
        <p14:creationId xmlns:p14="http://schemas.microsoft.com/office/powerpoint/2010/main" val="3348955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3416320"/>
          </a:xfrm>
          <a:prstGeom prst="rect">
            <a:avLst/>
          </a:prstGeom>
        </p:spPr>
        <p:txBody>
          <a:bodyPr wrap="square">
            <a:spAutoFit/>
          </a:bodyPr>
          <a:lstStyle/>
          <a:p>
            <a:r>
              <a:rPr lang="tr-TR" sz="2400" b="1" dirty="0" smtClean="0">
                <a:solidFill>
                  <a:srgbClr val="FFFF00"/>
                </a:solidFill>
              </a:rPr>
              <a:t>BİLİŞİM DÜNYASINDAKİ DEĞİŞİMLER…</a:t>
            </a:r>
            <a:endParaRPr lang="tr-TR" sz="2400" b="1" dirty="0">
              <a:solidFill>
                <a:srgbClr val="FFFF00"/>
              </a:solidFill>
            </a:endParaRPr>
          </a:p>
          <a:p>
            <a:endParaRPr lang="tr-TR" sz="2400" b="1" dirty="0">
              <a:solidFill>
                <a:srgbClr val="FFFF00"/>
              </a:solidFill>
            </a:endParaRPr>
          </a:p>
          <a:p>
            <a:endParaRPr lang="tr-TR" sz="2400" b="1" dirty="0" smtClean="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1939</a:t>
            </a:r>
            <a:r>
              <a:rPr lang="tr-TR" sz="2400" b="1" dirty="0">
                <a:solidFill>
                  <a:prstClr val="white"/>
                </a:solidFill>
                <a:latin typeface="Times New Roman" pitchFamily="18" charset="0"/>
                <a:cs typeface="Times New Roman" pitchFamily="18" charset="0"/>
              </a:rPr>
              <a:t>: Dr. John V. </a:t>
            </a:r>
            <a:r>
              <a:rPr lang="tr-TR" sz="2400" b="1" dirty="0" err="1">
                <a:solidFill>
                  <a:prstClr val="white"/>
                </a:solidFill>
                <a:latin typeface="Times New Roman" pitchFamily="18" charset="0"/>
                <a:cs typeface="Times New Roman" pitchFamily="18" charset="0"/>
              </a:rPr>
              <a:t>Atanasoff</a:t>
            </a:r>
            <a:r>
              <a:rPr lang="tr-TR" sz="2400" b="1" dirty="0">
                <a:solidFill>
                  <a:prstClr val="white"/>
                </a:solidFill>
                <a:latin typeface="Times New Roman" pitchFamily="18" charset="0"/>
                <a:cs typeface="Times New Roman" pitchFamily="18" charset="0"/>
              </a:rPr>
              <a:t>  ve asistanı </a:t>
            </a:r>
            <a:r>
              <a:rPr lang="tr-TR" sz="2400" b="1" dirty="0" err="1">
                <a:solidFill>
                  <a:prstClr val="white"/>
                </a:solidFill>
                <a:latin typeface="Times New Roman" pitchFamily="18" charset="0"/>
                <a:cs typeface="Times New Roman" pitchFamily="18" charset="0"/>
              </a:rPr>
              <a:t>Clifford</a:t>
            </a:r>
            <a:r>
              <a:rPr lang="tr-TR" sz="2400" b="1" dirty="0">
                <a:solidFill>
                  <a:prstClr val="white"/>
                </a:solidFill>
                <a:latin typeface="Times New Roman" pitchFamily="18" charset="0"/>
                <a:cs typeface="Times New Roman" pitchFamily="18" charset="0"/>
              </a:rPr>
              <a:t> </a:t>
            </a:r>
            <a:r>
              <a:rPr lang="tr-TR" sz="2400" b="1" dirty="0" err="1">
                <a:solidFill>
                  <a:prstClr val="white"/>
                </a:solidFill>
                <a:latin typeface="Times New Roman" pitchFamily="18" charset="0"/>
                <a:cs typeface="Times New Roman" pitchFamily="18" charset="0"/>
              </a:rPr>
              <a:t>Berry</a:t>
            </a:r>
            <a:r>
              <a:rPr lang="tr-TR" sz="2400" b="1" dirty="0">
                <a:solidFill>
                  <a:prstClr val="white"/>
                </a:solidFill>
                <a:latin typeface="Times New Roman" pitchFamily="18" charset="0"/>
                <a:cs typeface="Times New Roman" pitchFamily="18" charset="0"/>
              </a:rPr>
              <a:t> ilk elektronik dijital bilgisayar oluşturdu. </a:t>
            </a:r>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Makinaya</a:t>
            </a:r>
            <a:r>
              <a:rPr lang="tr-TR" sz="2400" b="1" dirty="0">
                <a:solidFill>
                  <a:prstClr val="white"/>
                </a:solidFill>
                <a:latin typeface="Times New Roman" pitchFamily="18" charset="0"/>
                <a:cs typeface="Times New Roman" pitchFamily="18" charset="0"/>
              </a:rPr>
              <a:t>, </a:t>
            </a:r>
            <a:r>
              <a:rPr lang="tr-TR" sz="2400" b="1" dirty="0" err="1">
                <a:solidFill>
                  <a:prstClr val="white"/>
                </a:solidFill>
                <a:latin typeface="Times New Roman" pitchFamily="18" charset="0"/>
                <a:cs typeface="Times New Roman" pitchFamily="18" charset="0"/>
              </a:rPr>
              <a:t>Atanasoff-Berry-Computer</a:t>
            </a:r>
            <a:r>
              <a:rPr lang="tr-TR" sz="2400" b="1" dirty="0">
                <a:solidFill>
                  <a:prstClr val="white"/>
                </a:solidFill>
                <a:latin typeface="Times New Roman" pitchFamily="18" charset="0"/>
                <a:cs typeface="Times New Roman" pitchFamily="18" charset="0"/>
              </a:rPr>
              <a:t> (ABC) ismi verildi, elektronik dijital bilgisayarlardaki gelişmeler için temel oluşturdu</a:t>
            </a:r>
            <a:r>
              <a:rPr lang="tr-TR" sz="2400" b="1" dirty="0" smtClean="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2613371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3046988"/>
          </a:xfrm>
          <a:prstGeom prst="rect">
            <a:avLst/>
          </a:prstGeom>
        </p:spPr>
        <p:txBody>
          <a:bodyPr wrap="square">
            <a:spAutoFit/>
          </a:bodyPr>
          <a:lstStyle/>
          <a:p>
            <a:r>
              <a:rPr lang="tr-TR" sz="2400" b="1" dirty="0" err="1" smtClean="0">
                <a:solidFill>
                  <a:prstClr val="white"/>
                </a:solidFill>
                <a:latin typeface="Times New Roman" pitchFamily="18" charset="0"/>
                <a:cs typeface="Times New Roman" pitchFamily="18" charset="0"/>
              </a:rPr>
              <a:t>Vee</a:t>
            </a:r>
            <a:r>
              <a:rPr lang="tr-TR" sz="2400" b="1" dirty="0" smtClean="0">
                <a:solidFill>
                  <a:prstClr val="white"/>
                </a:solidFill>
                <a:latin typeface="Times New Roman" pitchFamily="18" charset="0"/>
                <a:cs typeface="Times New Roman" pitchFamily="18" charset="0"/>
              </a:rPr>
              <a:t>  bir sıçrama noktası</a:t>
            </a:r>
            <a:r>
              <a:rPr lang="tr-TR" sz="2400" b="1" dirty="0">
                <a:solidFill>
                  <a:prstClr val="white"/>
                </a:solidFill>
                <a:latin typeface="Times New Roman" pitchFamily="18" charset="0"/>
                <a:cs typeface="Times New Roman" pitchFamily="18" charset="0"/>
              </a:rPr>
              <a:t>; </a:t>
            </a:r>
            <a:r>
              <a:rPr lang="tr-TR" sz="2400" b="1" dirty="0" smtClean="0">
                <a:solidFill>
                  <a:prstClr val="white"/>
                </a:solidFill>
                <a:latin typeface="Times New Roman" pitchFamily="18" charset="0"/>
                <a:cs typeface="Times New Roman" pitchFamily="18" charset="0"/>
              </a:rPr>
              <a:t>1943’te </a:t>
            </a:r>
            <a:r>
              <a:rPr lang="tr-TR" sz="2400" b="1" dirty="0">
                <a:solidFill>
                  <a:prstClr val="white"/>
                </a:solidFill>
                <a:latin typeface="Times New Roman" pitchFamily="18" charset="0"/>
                <a:cs typeface="Times New Roman" pitchFamily="18" charset="0"/>
              </a:rPr>
              <a:t>İngiliz matematikçi Alan Turing, </a:t>
            </a:r>
            <a:r>
              <a:rPr lang="tr-TR" sz="2400" b="1" dirty="0" err="1">
                <a:solidFill>
                  <a:prstClr val="white"/>
                </a:solidFill>
                <a:latin typeface="Times New Roman" pitchFamily="18" charset="0"/>
                <a:cs typeface="Times New Roman" pitchFamily="18" charset="0"/>
              </a:rPr>
              <a:t>varsayımsal</a:t>
            </a:r>
            <a:r>
              <a:rPr lang="tr-TR" sz="2400" b="1" dirty="0">
                <a:solidFill>
                  <a:prstClr val="white"/>
                </a:solidFill>
                <a:latin typeface="Times New Roman" pitchFamily="18" charset="0"/>
                <a:cs typeface="Times New Roman" pitchFamily="18" charset="0"/>
              </a:rPr>
              <a:t> bir cihaz geliştirdi, mantıksal işlemi gerçekleştirmek için ve okuyup yazabiliyordu. Bu, programlanabilir bilgisayarın habercisi olacaktı</a:t>
            </a:r>
            <a:r>
              <a:rPr lang="tr-TR" sz="2400" b="1" dirty="0" smtClean="0">
                <a:solidFill>
                  <a:prstClr val="white"/>
                </a:solidFill>
                <a:latin typeface="Times New Roman" pitchFamily="18" charset="0"/>
                <a:cs typeface="Times New Roman" pitchFamily="18" charset="0"/>
              </a:rPr>
              <a:t>.</a:t>
            </a:r>
          </a:p>
          <a:p>
            <a:r>
              <a:rPr lang="tr-TR" sz="2400" b="1" dirty="0">
                <a:solidFill>
                  <a:prstClr val="white"/>
                </a:solidFill>
                <a:latin typeface="Times New Roman" pitchFamily="18" charset="0"/>
                <a:cs typeface="Times New Roman" pitchFamily="18" charset="0"/>
              </a:rPr>
              <a:t>1950: Turing, bazı çevreler tarafından ilk programlanabilir dijital bilgisayar olarak kabul edilen </a:t>
            </a:r>
            <a:r>
              <a:rPr lang="tr-TR" sz="2400" b="1" dirty="0" err="1">
                <a:solidFill>
                  <a:prstClr val="white"/>
                </a:solidFill>
                <a:latin typeface="Times New Roman" pitchFamily="18" charset="0"/>
                <a:cs typeface="Times New Roman" pitchFamily="18" charset="0"/>
              </a:rPr>
              <a:t>ACE'yi</a:t>
            </a:r>
            <a:r>
              <a:rPr lang="tr-TR" sz="2400" b="1" dirty="0">
                <a:solidFill>
                  <a:prstClr val="white"/>
                </a:solidFill>
                <a:latin typeface="Times New Roman" pitchFamily="18" charset="0"/>
                <a:cs typeface="Times New Roman" pitchFamily="18" charset="0"/>
              </a:rPr>
              <a:t> inşa etti</a:t>
            </a:r>
            <a:r>
              <a:rPr lang="tr-TR" sz="2400" b="1" dirty="0" smtClean="0">
                <a:solidFill>
                  <a:prstClr val="white"/>
                </a:solidFill>
                <a:latin typeface="Times New Roman" pitchFamily="18" charset="0"/>
                <a:cs typeface="Times New Roman" pitchFamily="18" charset="0"/>
              </a:rPr>
              <a:t>.</a:t>
            </a:r>
          </a:p>
          <a:p>
            <a:r>
              <a:rPr lang="tr-TR" sz="2400" b="1" dirty="0" smtClean="0">
                <a:solidFill>
                  <a:prstClr val="white"/>
                </a:solidFill>
                <a:latin typeface="Times New Roman" pitchFamily="18" charset="0"/>
                <a:cs typeface="Times New Roman" pitchFamily="18" charset="0"/>
              </a:rPr>
              <a:t>50 ve 60’lı yıllarda önce Fortran sonra </a:t>
            </a:r>
            <a:r>
              <a:rPr lang="tr-TR" sz="2400" b="1" dirty="0" err="1" smtClean="0">
                <a:solidFill>
                  <a:prstClr val="white"/>
                </a:solidFill>
                <a:latin typeface="Times New Roman" pitchFamily="18" charset="0"/>
                <a:cs typeface="Times New Roman" pitchFamily="18" charset="0"/>
              </a:rPr>
              <a:t>Cobol</a:t>
            </a:r>
            <a:r>
              <a:rPr lang="tr-TR" sz="2400" b="1" dirty="0" smtClean="0">
                <a:solidFill>
                  <a:prstClr val="white"/>
                </a:solidFill>
                <a:latin typeface="Times New Roman" pitchFamily="18" charset="0"/>
                <a:cs typeface="Times New Roman" pitchFamily="18" charset="0"/>
              </a:rPr>
              <a:t> program dilleri oluştu.</a:t>
            </a:r>
            <a:endParaRPr lang="tr-TR" sz="24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115" y="3405275"/>
            <a:ext cx="6467744" cy="3231506"/>
          </a:xfrm>
          <a:prstGeom prst="rect">
            <a:avLst/>
          </a:prstGeom>
        </p:spPr>
      </p:pic>
    </p:spTree>
    <p:extLst>
      <p:ext uri="{BB962C8B-B14F-4D97-AF65-F5344CB8AC3E}">
        <p14:creationId xmlns:p14="http://schemas.microsoft.com/office/powerpoint/2010/main" val="1645956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2677656"/>
          </a:xfrm>
          <a:prstGeom prst="rect">
            <a:avLst/>
          </a:prstGeom>
        </p:spPr>
        <p:txBody>
          <a:bodyPr wrap="square">
            <a:spAutoFit/>
          </a:bodyPr>
          <a:lstStyle/>
          <a:p>
            <a:r>
              <a:rPr lang="tr-TR" sz="2400" b="1" dirty="0" smtClean="0">
                <a:solidFill>
                  <a:srgbClr val="FFFF00"/>
                </a:solidFill>
              </a:rPr>
              <a:t>BİLİŞİM DÜNYASINDAKİ DEĞİŞİMLER…</a:t>
            </a:r>
            <a:endParaRPr lang="tr-TR" sz="2400" b="1" dirty="0">
              <a:solidFill>
                <a:srgbClr val="FFFF00"/>
              </a:solidFill>
            </a:endParaRPr>
          </a:p>
          <a:p>
            <a:endParaRPr lang="tr-TR" sz="2400" b="1" dirty="0">
              <a:solidFill>
                <a:srgbClr val="FFFF00"/>
              </a:solidFill>
            </a:endParaRPr>
          </a:p>
          <a:p>
            <a:r>
              <a:rPr lang="tr-TR" sz="2400" b="1" dirty="0">
                <a:solidFill>
                  <a:prstClr val="white"/>
                </a:solidFill>
                <a:latin typeface="Times New Roman" pitchFamily="18" charset="0"/>
                <a:cs typeface="Times New Roman" pitchFamily="18" charset="0"/>
              </a:rPr>
              <a:t>1969: İlk defa internet başladı. İnternet iki bilgisayarın birbiri ile iletişim kurması amacıyla oluşturulmuştu</a:t>
            </a:r>
            <a:r>
              <a:rPr lang="tr-TR" sz="2400" b="1" dirty="0" smtClean="0">
                <a:solidFill>
                  <a:prstClr val="white"/>
                </a:solidFill>
                <a:latin typeface="Times New Roman" pitchFamily="18" charset="0"/>
                <a:cs typeface="Times New Roman" pitchFamily="18" charset="0"/>
              </a:rPr>
              <a:t>.</a:t>
            </a:r>
          </a:p>
          <a:p>
            <a:r>
              <a:rPr lang="tr-TR" sz="2400" b="1" dirty="0">
                <a:solidFill>
                  <a:prstClr val="white"/>
                </a:solidFill>
                <a:latin typeface="Times New Roman" pitchFamily="18" charset="0"/>
                <a:cs typeface="Times New Roman" pitchFamily="18" charset="0"/>
              </a:rPr>
              <a:t>1971 İntel 4004 </a:t>
            </a:r>
            <a:r>
              <a:rPr lang="tr-TR" sz="2400" b="1" dirty="0" smtClean="0">
                <a:solidFill>
                  <a:prstClr val="white"/>
                </a:solidFill>
                <a:latin typeface="Times New Roman" pitchFamily="18" charset="0"/>
                <a:cs typeface="Times New Roman" pitchFamily="18" charset="0"/>
              </a:rPr>
              <a:t>mikroişlemcisi ve Pascal </a:t>
            </a:r>
            <a:r>
              <a:rPr lang="tr-TR" sz="2400" b="1" dirty="0" err="1" smtClean="0">
                <a:solidFill>
                  <a:prstClr val="white"/>
                </a:solidFill>
                <a:latin typeface="Times New Roman" pitchFamily="18" charset="0"/>
                <a:cs typeface="Times New Roman" pitchFamily="18" charset="0"/>
              </a:rPr>
              <a:t>progamlama</a:t>
            </a:r>
            <a:r>
              <a:rPr lang="tr-TR" sz="2400" b="1" dirty="0" smtClean="0">
                <a:solidFill>
                  <a:prstClr val="white"/>
                </a:solidFill>
                <a:latin typeface="Times New Roman" pitchFamily="18" charset="0"/>
                <a:cs typeface="Times New Roman" pitchFamily="18" charset="0"/>
              </a:rPr>
              <a:t> dili geldi. </a:t>
            </a:r>
          </a:p>
          <a:p>
            <a:endParaRPr lang="tr-TR" sz="24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5677" y="2755258"/>
            <a:ext cx="5760640" cy="3678481"/>
          </a:xfrm>
          <a:prstGeom prst="rect">
            <a:avLst/>
          </a:prstGeom>
        </p:spPr>
      </p:pic>
    </p:spTree>
    <p:extLst>
      <p:ext uri="{BB962C8B-B14F-4D97-AF65-F5344CB8AC3E}">
        <p14:creationId xmlns:p14="http://schemas.microsoft.com/office/powerpoint/2010/main" val="3119215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4524315"/>
          </a:xfrm>
          <a:prstGeom prst="rect">
            <a:avLst/>
          </a:prstGeom>
        </p:spPr>
        <p:txBody>
          <a:bodyPr wrap="square">
            <a:spAutoFit/>
          </a:bodyPr>
          <a:lstStyle/>
          <a:p>
            <a:r>
              <a:rPr lang="tr-TR" sz="2400" b="1" dirty="0" smtClean="0">
                <a:solidFill>
                  <a:srgbClr val="FFFF00"/>
                </a:solidFill>
              </a:rPr>
              <a:t>BİLİŞİM DÜNYASINDAKİ DEĞİŞİMLER…</a:t>
            </a:r>
            <a:endParaRPr lang="tr-TR" sz="2400" b="1" dirty="0">
              <a:solidFill>
                <a:srgbClr val="FFFF00"/>
              </a:solidFill>
            </a:endParaRPr>
          </a:p>
          <a:p>
            <a:endParaRPr lang="tr-TR" sz="2400" b="1" dirty="0">
              <a:solidFill>
                <a:srgbClr val="FFFF00"/>
              </a:solidFill>
            </a:endParaRPr>
          </a:p>
          <a:p>
            <a:endParaRPr lang="tr-TR" sz="2400" b="1" dirty="0" smtClean="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1976</a:t>
            </a:r>
            <a:r>
              <a:rPr lang="tr-TR" sz="2400" b="1" dirty="0">
                <a:solidFill>
                  <a:prstClr val="white"/>
                </a:solidFill>
                <a:latin typeface="Times New Roman" pitchFamily="18" charset="0"/>
                <a:cs typeface="Times New Roman" pitchFamily="18" charset="0"/>
              </a:rPr>
              <a:t>: Apple </a:t>
            </a:r>
            <a:r>
              <a:rPr lang="tr-TR" sz="2400" b="1" dirty="0" err="1">
                <a:solidFill>
                  <a:prstClr val="white"/>
                </a:solidFill>
                <a:latin typeface="Times New Roman" pitchFamily="18" charset="0"/>
                <a:cs typeface="Times New Roman" pitchFamily="18" charset="0"/>
              </a:rPr>
              <a:t>Computer</a:t>
            </a:r>
            <a:r>
              <a:rPr lang="tr-TR" sz="2400" b="1" dirty="0">
                <a:solidFill>
                  <a:prstClr val="white"/>
                </a:solidFill>
                <a:latin typeface="Times New Roman" pitchFamily="18" charset="0"/>
                <a:cs typeface="Times New Roman" pitchFamily="18" charset="0"/>
              </a:rPr>
              <a:t>, </a:t>
            </a:r>
            <a:r>
              <a:rPr lang="tr-TR" sz="2400" b="1" dirty="0" err="1">
                <a:solidFill>
                  <a:prstClr val="white"/>
                </a:solidFill>
                <a:latin typeface="Times New Roman" pitchFamily="18" charset="0"/>
                <a:cs typeface="Times New Roman" pitchFamily="18" charset="0"/>
              </a:rPr>
              <a:t>Inc</a:t>
            </a:r>
            <a:r>
              <a:rPr lang="tr-TR" sz="2400" b="1" dirty="0">
                <a:solidFill>
                  <a:prstClr val="white"/>
                </a:solidFill>
                <a:latin typeface="Times New Roman" pitchFamily="18" charset="0"/>
                <a:cs typeface="Times New Roman" pitchFamily="18" charset="0"/>
              </a:rPr>
              <a:t> Steven </a:t>
            </a:r>
            <a:r>
              <a:rPr lang="tr-TR" sz="2400" b="1" dirty="0" err="1">
                <a:solidFill>
                  <a:prstClr val="white"/>
                </a:solidFill>
                <a:latin typeface="Times New Roman" pitchFamily="18" charset="0"/>
                <a:cs typeface="Times New Roman" pitchFamily="18" charset="0"/>
              </a:rPr>
              <a:t>Jobs</a:t>
            </a:r>
            <a:r>
              <a:rPr lang="tr-TR" sz="2400" b="1" dirty="0">
                <a:solidFill>
                  <a:prstClr val="white"/>
                </a:solidFill>
                <a:latin typeface="Times New Roman" pitchFamily="18" charset="0"/>
                <a:cs typeface="Times New Roman" pitchFamily="18" charset="0"/>
              </a:rPr>
              <a:t> ve </a:t>
            </a:r>
            <a:r>
              <a:rPr lang="tr-TR" sz="2400" b="1" dirty="0" err="1">
                <a:solidFill>
                  <a:prstClr val="white"/>
                </a:solidFill>
                <a:latin typeface="Times New Roman" pitchFamily="18" charset="0"/>
                <a:cs typeface="Times New Roman" pitchFamily="18" charset="0"/>
              </a:rPr>
              <a:t>Stephen</a:t>
            </a:r>
            <a:r>
              <a:rPr lang="tr-TR" sz="2400" b="1" dirty="0">
                <a:solidFill>
                  <a:prstClr val="white"/>
                </a:solidFill>
                <a:latin typeface="Times New Roman" pitchFamily="18" charset="0"/>
                <a:cs typeface="Times New Roman" pitchFamily="18" charset="0"/>
              </a:rPr>
              <a:t> </a:t>
            </a:r>
            <a:r>
              <a:rPr lang="tr-TR" sz="2400" b="1" dirty="0" err="1">
                <a:solidFill>
                  <a:prstClr val="white"/>
                </a:solidFill>
                <a:latin typeface="Times New Roman" pitchFamily="18" charset="0"/>
                <a:cs typeface="Times New Roman" pitchFamily="18" charset="0"/>
              </a:rPr>
              <a:t>Wozniak</a:t>
            </a:r>
            <a:r>
              <a:rPr lang="tr-TR" sz="2400" b="1" dirty="0">
                <a:solidFill>
                  <a:prstClr val="white"/>
                </a:solidFill>
                <a:latin typeface="Times New Roman" pitchFamily="18" charset="0"/>
                <a:cs typeface="Times New Roman" pitchFamily="18" charset="0"/>
              </a:rPr>
              <a:t> tarafından </a:t>
            </a:r>
            <a:r>
              <a:rPr lang="tr-TR" sz="2400" b="1" dirty="0" smtClean="0">
                <a:solidFill>
                  <a:prstClr val="white"/>
                </a:solidFill>
                <a:latin typeface="Times New Roman" pitchFamily="18" charset="0"/>
                <a:cs typeface="Times New Roman" pitchFamily="18" charset="0"/>
              </a:rPr>
              <a:t>kuruldu ve Apple </a:t>
            </a:r>
            <a:r>
              <a:rPr lang="tr-TR" sz="2400" b="1" dirty="0">
                <a:solidFill>
                  <a:prstClr val="white"/>
                </a:solidFill>
                <a:latin typeface="Times New Roman" pitchFamily="18" charset="0"/>
                <a:cs typeface="Times New Roman" pitchFamily="18" charset="0"/>
              </a:rPr>
              <a:t>II Mikrobilgisayar' ı inşa </a:t>
            </a:r>
            <a:r>
              <a:rPr lang="tr-TR" sz="2400" b="1" dirty="0" smtClean="0">
                <a:solidFill>
                  <a:prstClr val="white"/>
                </a:solidFill>
                <a:latin typeface="Times New Roman" pitchFamily="18" charset="0"/>
                <a:cs typeface="Times New Roman" pitchFamily="18" charset="0"/>
              </a:rPr>
              <a:t>ettiler.</a:t>
            </a:r>
          </a:p>
          <a:p>
            <a:endParaRPr lang="tr-TR" sz="2400" b="1" dirty="0" smtClean="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Hemen ardından 1981’de </a:t>
            </a:r>
            <a:r>
              <a:rPr lang="tr-TR" sz="2400" b="1" dirty="0">
                <a:solidFill>
                  <a:prstClr val="white"/>
                </a:solidFill>
                <a:latin typeface="Times New Roman" pitchFamily="18" charset="0"/>
                <a:cs typeface="Times New Roman" pitchFamily="18" charset="0"/>
              </a:rPr>
              <a:t>Bill Gates, MS-DOS işletim sistemini </a:t>
            </a:r>
            <a:r>
              <a:rPr lang="tr-TR" sz="2400" b="1" dirty="0" smtClean="0">
                <a:solidFill>
                  <a:prstClr val="white"/>
                </a:solidFill>
                <a:latin typeface="Times New Roman" pitchFamily="18" charset="0"/>
                <a:cs typeface="Times New Roman" pitchFamily="18" charset="0"/>
              </a:rPr>
              <a:t>üretti</a:t>
            </a:r>
            <a:r>
              <a:rPr lang="tr-TR" sz="2400" b="1" dirty="0">
                <a:solidFill>
                  <a:prstClr val="white"/>
                </a:solidFill>
                <a:latin typeface="Times New Roman" pitchFamily="18" charset="0"/>
                <a:cs typeface="Times New Roman" pitchFamily="18" charset="0"/>
              </a:rPr>
              <a:t> </a:t>
            </a:r>
            <a:r>
              <a:rPr lang="tr-TR" sz="2400" b="1" dirty="0" smtClean="0">
                <a:solidFill>
                  <a:prstClr val="white"/>
                </a:solidFill>
                <a:latin typeface="Times New Roman" pitchFamily="18" charset="0"/>
                <a:cs typeface="Times New Roman" pitchFamily="18" charset="0"/>
              </a:rPr>
              <a:t>ve BM </a:t>
            </a:r>
            <a:r>
              <a:rPr lang="tr-TR" sz="2400" b="1" dirty="0">
                <a:solidFill>
                  <a:prstClr val="white"/>
                </a:solidFill>
                <a:latin typeface="Times New Roman" pitchFamily="18" charset="0"/>
                <a:cs typeface="Times New Roman" pitchFamily="18" charset="0"/>
              </a:rPr>
              <a:t>PC, 16-bit mikroişlemci </a:t>
            </a:r>
            <a:r>
              <a:rPr lang="tr-TR" sz="2400" b="1" dirty="0" smtClean="0">
                <a:solidFill>
                  <a:prstClr val="white"/>
                </a:solidFill>
                <a:latin typeface="Times New Roman" pitchFamily="18" charset="0"/>
                <a:cs typeface="Times New Roman" pitchFamily="18" charset="0"/>
              </a:rPr>
              <a:t> </a:t>
            </a:r>
            <a:r>
              <a:rPr lang="tr-TR" sz="2400" b="1" dirty="0">
                <a:solidFill>
                  <a:prstClr val="white"/>
                </a:solidFill>
                <a:latin typeface="Times New Roman" pitchFamily="18" charset="0"/>
                <a:cs typeface="Times New Roman" pitchFamily="18" charset="0"/>
              </a:rPr>
              <a:t>tanıtıldı</a:t>
            </a:r>
            <a:r>
              <a:rPr lang="tr-TR" sz="2400" b="1" dirty="0" smtClean="0">
                <a:solidFill>
                  <a:prstClr val="white"/>
                </a:solidFill>
                <a:latin typeface="Times New Roman" pitchFamily="18" charset="0"/>
                <a:cs typeface="Times New Roman" pitchFamily="18" charset="0"/>
              </a:rPr>
              <a:t>.</a:t>
            </a:r>
          </a:p>
          <a:p>
            <a:endParaRPr lang="tr-TR" sz="2400" b="1" dirty="0">
              <a:solidFill>
                <a:prstClr val="white"/>
              </a:solidFill>
              <a:latin typeface="Times New Roman" pitchFamily="18" charset="0"/>
              <a:cs typeface="Times New Roman" pitchFamily="18" charset="0"/>
            </a:endParaRPr>
          </a:p>
          <a:p>
            <a:r>
              <a:rPr lang="nn-NO" sz="2400" b="1" dirty="0">
                <a:solidFill>
                  <a:prstClr val="white"/>
                </a:solidFill>
                <a:latin typeface="Times New Roman" pitchFamily="18" charset="0"/>
                <a:cs typeface="Times New Roman" pitchFamily="18" charset="0"/>
              </a:rPr>
              <a:t>1998: Arama motoru devi Google, bir evin garajında kuruldu</a:t>
            </a:r>
            <a:r>
              <a:rPr lang="nn-NO" sz="2400" b="1" dirty="0" smtClean="0">
                <a:solidFill>
                  <a:prstClr val="white"/>
                </a:solidFill>
                <a:latin typeface="Times New Roman" pitchFamily="18" charset="0"/>
                <a:cs typeface="Times New Roman" pitchFamily="18" charset="0"/>
              </a:rPr>
              <a:t>.</a:t>
            </a:r>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58279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6001643"/>
          </a:xfrm>
          <a:prstGeom prst="rect">
            <a:avLst/>
          </a:prstGeom>
        </p:spPr>
        <p:txBody>
          <a:bodyPr wrap="square">
            <a:spAutoFit/>
          </a:bodyPr>
          <a:lstStyle/>
          <a:p>
            <a:r>
              <a:rPr lang="tr-TR" sz="2400" b="1" dirty="0" smtClean="0">
                <a:solidFill>
                  <a:srgbClr val="FFFF00"/>
                </a:solidFill>
              </a:rPr>
              <a:t>BİLİŞİM DÜNYASINDAKİ DEĞİŞİMLER…</a:t>
            </a:r>
            <a:endParaRPr lang="tr-TR" sz="2400" b="1" dirty="0">
              <a:solidFill>
                <a:srgbClr val="FFFF00"/>
              </a:solidFill>
            </a:endParaRPr>
          </a:p>
          <a:p>
            <a:endParaRPr lang="tr-TR" sz="2400" b="1" dirty="0">
              <a:solidFill>
                <a:srgbClr val="FFFF00"/>
              </a:solidFill>
            </a:endParaRPr>
          </a:p>
          <a:p>
            <a:r>
              <a:rPr lang="tr-TR" sz="2400" b="1" dirty="0">
                <a:solidFill>
                  <a:prstClr val="white"/>
                </a:solidFill>
                <a:latin typeface="Times New Roman" pitchFamily="18" charset="0"/>
                <a:cs typeface="Times New Roman" pitchFamily="18" charset="0"/>
              </a:rPr>
              <a:t>2000’li yıllara geldiğimizde web tarayıcılarının yanı sıra web sitelerinin ortaya çıkmasıyla ve yaygınlaşmasıyla, kişisel kullanımlar da arttı. Diğer yandan konsol oyunları da yaygınlaştı. </a:t>
            </a:r>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İnternet </a:t>
            </a:r>
            <a:r>
              <a:rPr lang="tr-TR" sz="2400" b="1" dirty="0">
                <a:solidFill>
                  <a:prstClr val="white"/>
                </a:solidFill>
                <a:latin typeface="Times New Roman" pitchFamily="18" charset="0"/>
                <a:cs typeface="Times New Roman" pitchFamily="18" charset="0"/>
              </a:rPr>
              <a:t>kafelerle bilgisayar kullanımı daha da arttı. Artık eli bilgisayara değmeyen kalmamıştı. </a:t>
            </a:r>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2007’nin </a:t>
            </a:r>
            <a:r>
              <a:rPr lang="tr-TR" sz="2400" b="1" dirty="0">
                <a:solidFill>
                  <a:prstClr val="white"/>
                </a:solidFill>
                <a:latin typeface="Times New Roman" pitchFamily="18" charset="0"/>
                <a:cs typeface="Times New Roman" pitchFamily="18" charset="0"/>
              </a:rPr>
              <a:t>ortalarında pek çok bilgisayar fonksiyonunun yer aldığı akıllı telefonlar ve tabletler ortaya çıktı. </a:t>
            </a:r>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663652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5262979"/>
          </a:xfrm>
          <a:prstGeom prst="rect">
            <a:avLst/>
          </a:prstGeom>
        </p:spPr>
        <p:txBody>
          <a:bodyPr wrap="square">
            <a:spAutoFit/>
          </a:bodyPr>
          <a:lstStyle/>
          <a:p>
            <a:r>
              <a:rPr lang="tr-TR" sz="2400" b="1" dirty="0" smtClean="0">
                <a:solidFill>
                  <a:srgbClr val="FFFF00"/>
                </a:solidFill>
                <a:latin typeface="Times New Roman" pitchFamily="18" charset="0"/>
                <a:cs typeface="Times New Roman" pitchFamily="18" charset="0"/>
              </a:rPr>
              <a:t>SÜPER BİLGİSAYARLAR DÖNEMİ…</a:t>
            </a:r>
          </a:p>
          <a:p>
            <a:endParaRPr lang="tr-TR" sz="2400" b="1" dirty="0">
              <a:solidFill>
                <a:srgbClr val="FFFF00"/>
              </a:solidFill>
              <a:latin typeface="Times New Roman" pitchFamily="18" charset="0"/>
              <a:cs typeface="Times New Roman" pitchFamily="18" charset="0"/>
            </a:endParaRPr>
          </a:p>
          <a:p>
            <a:r>
              <a:rPr lang="tr-TR" sz="2400" b="1" dirty="0">
                <a:solidFill>
                  <a:prstClr val="white"/>
                </a:solidFill>
                <a:latin typeface="Times New Roman" pitchFamily="18" charset="0"/>
                <a:cs typeface="Times New Roman" pitchFamily="18" charset="0"/>
              </a:rPr>
              <a:t>Bir süper bilgisayarı tanımlayan </a:t>
            </a:r>
            <a:r>
              <a:rPr lang="tr-TR" sz="2400" b="1" dirty="0" smtClean="0">
                <a:solidFill>
                  <a:prstClr val="white"/>
                </a:solidFill>
                <a:latin typeface="Times New Roman" pitchFamily="18" charset="0"/>
                <a:cs typeface="Times New Roman" pitchFamily="18" charset="0"/>
              </a:rPr>
              <a:t>en önemli </a:t>
            </a:r>
            <a:r>
              <a:rPr lang="tr-TR" sz="2400" b="1" dirty="0">
                <a:solidFill>
                  <a:prstClr val="white"/>
                </a:solidFill>
                <a:latin typeface="Times New Roman" pitchFamily="18" charset="0"/>
                <a:cs typeface="Times New Roman" pitchFamily="18" charset="0"/>
              </a:rPr>
              <a:t>özellikler, sahip olduğu mikroişlemci sayısı ve işlem gücüdür. Günümüzde üretilen süper bilgisayarların büyük bir bölümünde on binlerce mikroişlemci var ve saniyede trilyonlarca işlemi</a:t>
            </a:r>
          </a:p>
          <a:p>
            <a:r>
              <a:rPr lang="tr-TR" sz="2400" b="1" dirty="0">
                <a:solidFill>
                  <a:prstClr val="white"/>
                </a:solidFill>
                <a:latin typeface="Times New Roman" pitchFamily="18" charset="0"/>
                <a:cs typeface="Times New Roman" pitchFamily="18" charset="0"/>
              </a:rPr>
              <a:t>kolaylıkla </a:t>
            </a:r>
            <a:r>
              <a:rPr lang="tr-TR" sz="2400" b="1" dirty="0" smtClean="0">
                <a:solidFill>
                  <a:prstClr val="white"/>
                </a:solidFill>
                <a:latin typeface="Times New Roman" pitchFamily="18" charset="0"/>
                <a:cs typeface="Times New Roman" pitchFamily="18" charset="0"/>
              </a:rPr>
              <a:t>gerçekleştirebiliyorlar.</a:t>
            </a:r>
          </a:p>
          <a:p>
            <a:endParaRPr lang="tr-TR" sz="2400" b="1" dirty="0" smtClean="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2016’da </a:t>
            </a:r>
            <a:r>
              <a:rPr lang="tr-TR" sz="2400" b="1" dirty="0">
                <a:solidFill>
                  <a:prstClr val="white"/>
                </a:solidFill>
                <a:latin typeface="Times New Roman" pitchFamily="18" charset="0"/>
                <a:cs typeface="Times New Roman" pitchFamily="18" charset="0"/>
              </a:rPr>
              <a:t>Saniyede 100 </a:t>
            </a:r>
            <a:r>
              <a:rPr lang="tr-TR" sz="2400" b="1" dirty="0" smtClean="0">
                <a:solidFill>
                  <a:prstClr val="white"/>
                </a:solidFill>
                <a:latin typeface="Times New Roman" pitchFamily="18" charset="0"/>
                <a:cs typeface="Times New Roman" pitchFamily="18" charset="0"/>
              </a:rPr>
              <a:t>Katrilyon </a:t>
            </a:r>
          </a:p>
          <a:p>
            <a:r>
              <a:rPr lang="tr-TR" sz="2400" b="1" dirty="0" smtClean="0">
                <a:solidFill>
                  <a:prstClr val="white"/>
                </a:solidFill>
                <a:latin typeface="Times New Roman" pitchFamily="18" charset="0"/>
                <a:cs typeface="Times New Roman" pitchFamily="18" charset="0"/>
              </a:rPr>
              <a:t>İşlemle </a:t>
            </a:r>
            <a:r>
              <a:rPr lang="tr-TR" sz="2400" b="1" dirty="0">
                <a:solidFill>
                  <a:prstClr val="white"/>
                </a:solidFill>
                <a:latin typeface="Times New Roman" pitchFamily="18" charset="0"/>
                <a:cs typeface="Times New Roman" pitchFamily="18" charset="0"/>
              </a:rPr>
              <a:t>Dünyanın En Hızlı </a:t>
            </a:r>
            <a:endParaRPr lang="tr-TR" sz="2400" b="1" dirty="0" smtClean="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Süper </a:t>
            </a:r>
            <a:r>
              <a:rPr lang="tr-TR" sz="2400" b="1" dirty="0">
                <a:solidFill>
                  <a:prstClr val="white"/>
                </a:solidFill>
                <a:latin typeface="Times New Roman" pitchFamily="18" charset="0"/>
                <a:cs typeface="Times New Roman" pitchFamily="18" charset="0"/>
              </a:rPr>
              <a:t>Bilgisayarı </a:t>
            </a:r>
            <a:endParaRPr lang="tr-TR" sz="2400" b="1" dirty="0" smtClean="0">
              <a:solidFill>
                <a:prstClr val="white"/>
              </a:solidFill>
              <a:latin typeface="Times New Roman" pitchFamily="18" charset="0"/>
              <a:cs typeface="Times New Roman" pitchFamily="18" charset="0"/>
            </a:endParaRPr>
          </a:p>
          <a:p>
            <a:r>
              <a:rPr lang="tr-TR" sz="2400" b="1" dirty="0" err="1" smtClean="0">
                <a:solidFill>
                  <a:prstClr val="white"/>
                </a:solidFill>
                <a:latin typeface="Times New Roman" pitchFamily="18" charset="0"/>
                <a:cs typeface="Times New Roman" pitchFamily="18" charset="0"/>
              </a:rPr>
              <a:t>TaihuLight’dı</a:t>
            </a:r>
            <a:r>
              <a:rPr lang="tr-TR" sz="2400" b="1" dirty="0">
                <a:solidFill>
                  <a:prstClr val="white"/>
                </a:solidFill>
                <a:latin typeface="Times New Roman" pitchFamily="18" charset="0"/>
                <a:cs typeface="Times New Roman" pitchFamily="18" charset="0"/>
              </a:rPr>
              <a:t>. </a:t>
            </a:r>
          </a:p>
          <a:p>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198" y="3405274"/>
            <a:ext cx="4032448" cy="3048062"/>
          </a:xfrm>
          <a:prstGeom prst="rect">
            <a:avLst/>
          </a:prstGeom>
        </p:spPr>
      </p:pic>
    </p:spTree>
    <p:extLst>
      <p:ext uri="{BB962C8B-B14F-4D97-AF65-F5344CB8AC3E}">
        <p14:creationId xmlns:p14="http://schemas.microsoft.com/office/powerpoint/2010/main" val="3663652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4154984"/>
          </a:xfrm>
          <a:prstGeom prst="rect">
            <a:avLst/>
          </a:prstGeom>
        </p:spPr>
        <p:txBody>
          <a:bodyPr wrap="square">
            <a:spAutoFit/>
          </a:bodyPr>
          <a:lstStyle/>
          <a:p>
            <a:r>
              <a:rPr lang="tr-TR" sz="2400" b="1" dirty="0" smtClean="0">
                <a:solidFill>
                  <a:prstClr val="white"/>
                </a:solidFill>
                <a:latin typeface="Times New Roman" pitchFamily="18" charset="0"/>
                <a:cs typeface="Times New Roman" pitchFamily="18" charset="0"/>
              </a:rPr>
              <a:t>2018 </a:t>
            </a:r>
            <a:r>
              <a:rPr lang="tr-TR" sz="2400" b="1" dirty="0">
                <a:solidFill>
                  <a:prstClr val="white"/>
                </a:solidFill>
                <a:latin typeface="Times New Roman" pitchFamily="18" charset="0"/>
                <a:cs typeface="Times New Roman" pitchFamily="18" charset="0"/>
              </a:rPr>
              <a:t>Haziranında ABD'nin yeni süper bilgisayarı </a:t>
            </a:r>
            <a:r>
              <a:rPr lang="tr-TR" sz="2400" b="1" dirty="0" err="1">
                <a:solidFill>
                  <a:prstClr val="white"/>
                </a:solidFill>
                <a:latin typeface="Times New Roman" pitchFamily="18" charset="0"/>
                <a:cs typeface="Times New Roman" pitchFamily="18" charset="0"/>
              </a:rPr>
              <a:t>Summit'in</a:t>
            </a:r>
            <a:r>
              <a:rPr lang="tr-TR" sz="2400" b="1" dirty="0">
                <a:solidFill>
                  <a:prstClr val="white"/>
                </a:solidFill>
                <a:latin typeface="Times New Roman" pitchFamily="18" charset="0"/>
                <a:cs typeface="Times New Roman" pitchFamily="18" charset="0"/>
              </a:rPr>
              <a:t> (Zirve), bu alanda şu anda dünya lideri olan Çin'in </a:t>
            </a:r>
            <a:r>
              <a:rPr lang="tr-TR" sz="2400" b="1" dirty="0" err="1">
                <a:solidFill>
                  <a:prstClr val="white"/>
                </a:solidFill>
                <a:latin typeface="Times New Roman" pitchFamily="18" charset="0"/>
                <a:cs typeface="Times New Roman" pitchFamily="18" charset="0"/>
              </a:rPr>
              <a:t>Sunway</a:t>
            </a:r>
            <a:r>
              <a:rPr lang="tr-TR" sz="2400" b="1" dirty="0">
                <a:solidFill>
                  <a:prstClr val="white"/>
                </a:solidFill>
                <a:latin typeface="Times New Roman" pitchFamily="18" charset="0"/>
                <a:cs typeface="Times New Roman" pitchFamily="18" charset="0"/>
              </a:rPr>
              <a:t> </a:t>
            </a:r>
            <a:r>
              <a:rPr lang="tr-TR" sz="2400" b="1" dirty="0" err="1">
                <a:solidFill>
                  <a:prstClr val="white"/>
                </a:solidFill>
                <a:latin typeface="Times New Roman" pitchFamily="18" charset="0"/>
                <a:cs typeface="Times New Roman" pitchFamily="18" charset="0"/>
              </a:rPr>
              <a:t>TaihuLight</a:t>
            </a:r>
            <a:r>
              <a:rPr lang="tr-TR" sz="2400" b="1" dirty="0">
                <a:solidFill>
                  <a:prstClr val="white"/>
                </a:solidFill>
                <a:latin typeface="Times New Roman" pitchFamily="18" charset="0"/>
                <a:cs typeface="Times New Roman" pitchFamily="18" charset="0"/>
              </a:rPr>
              <a:t> bilgisayarından iki kattan daha fazla hızlı olduğu açıklandı.</a:t>
            </a:r>
          </a:p>
          <a:p>
            <a:r>
              <a:rPr lang="tr-TR" sz="2400" b="1" dirty="0" err="1">
                <a:solidFill>
                  <a:prstClr val="white"/>
                </a:solidFill>
                <a:latin typeface="Times New Roman" pitchFamily="18" charset="0"/>
                <a:cs typeface="Times New Roman" pitchFamily="18" charset="0"/>
              </a:rPr>
              <a:t>Summit</a:t>
            </a:r>
            <a:r>
              <a:rPr lang="tr-TR" sz="2400" b="1" dirty="0">
                <a:solidFill>
                  <a:prstClr val="white"/>
                </a:solidFill>
                <a:latin typeface="Times New Roman" pitchFamily="18" charset="0"/>
                <a:cs typeface="Times New Roman" pitchFamily="18" charset="0"/>
              </a:rPr>
              <a:t>, saniyede 200 trilyon ya da 200 </a:t>
            </a:r>
            <a:r>
              <a:rPr lang="tr-TR" sz="2400" b="1" dirty="0" err="1">
                <a:solidFill>
                  <a:prstClr val="white"/>
                </a:solidFill>
                <a:latin typeface="Times New Roman" pitchFamily="18" charset="0"/>
                <a:cs typeface="Times New Roman" pitchFamily="18" charset="0"/>
              </a:rPr>
              <a:t>fetaflop</a:t>
            </a:r>
            <a:r>
              <a:rPr lang="tr-TR" sz="2400" b="1" dirty="0">
                <a:solidFill>
                  <a:prstClr val="white"/>
                </a:solidFill>
                <a:latin typeface="Times New Roman" pitchFamily="18" charset="0"/>
                <a:cs typeface="Times New Roman" pitchFamily="18" charset="0"/>
              </a:rPr>
              <a:t> hesaplama yapabiliyor. </a:t>
            </a:r>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792" y="2482156"/>
            <a:ext cx="6123170" cy="3971179"/>
          </a:xfrm>
          <a:prstGeom prst="rect">
            <a:avLst/>
          </a:prstGeom>
        </p:spPr>
      </p:pic>
    </p:spTree>
    <p:extLst>
      <p:ext uri="{BB962C8B-B14F-4D97-AF65-F5344CB8AC3E}">
        <p14:creationId xmlns:p14="http://schemas.microsoft.com/office/powerpoint/2010/main" val="4088990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3416320"/>
          </a:xfrm>
          <a:prstGeom prst="rect">
            <a:avLst/>
          </a:prstGeom>
        </p:spPr>
        <p:txBody>
          <a:bodyPr wrap="square">
            <a:spAutoFit/>
          </a:bodyPr>
          <a:lstStyle/>
          <a:p>
            <a:r>
              <a:rPr lang="tr-TR" sz="2400" b="1" dirty="0" smtClean="0">
                <a:solidFill>
                  <a:srgbClr val="FFFF00"/>
                </a:solidFill>
                <a:latin typeface="Times New Roman" pitchFamily="18" charset="0"/>
                <a:cs typeface="Times New Roman" pitchFamily="18" charset="0"/>
              </a:rPr>
              <a:t>YAKIN GELECEĞİN BİLGİSAYARLARI…</a:t>
            </a:r>
          </a:p>
          <a:p>
            <a:endParaRPr lang="tr-TR" sz="2400" b="1" dirty="0">
              <a:solidFill>
                <a:prstClr val="white"/>
              </a:solidFill>
              <a:latin typeface="Times New Roman" pitchFamily="18" charset="0"/>
              <a:cs typeface="Times New Roman" pitchFamily="18" charset="0"/>
            </a:endParaRPr>
          </a:p>
          <a:p>
            <a:r>
              <a:rPr lang="tr-TR" sz="2400" b="1" dirty="0">
                <a:solidFill>
                  <a:prstClr val="white"/>
                </a:solidFill>
                <a:latin typeface="Times New Roman" pitchFamily="18" charset="0"/>
                <a:cs typeface="Times New Roman" pitchFamily="18" charset="0"/>
              </a:rPr>
              <a:t>2016 yılı </a:t>
            </a:r>
            <a:r>
              <a:rPr lang="tr-TR" sz="2400" b="1" dirty="0" smtClean="0">
                <a:solidFill>
                  <a:prstClr val="white"/>
                </a:solidFill>
                <a:latin typeface="Times New Roman" pitchFamily="18" charset="0"/>
                <a:cs typeface="Times New Roman" pitchFamily="18" charset="0"/>
              </a:rPr>
              <a:t>başlarında, Kanada’nın </a:t>
            </a:r>
            <a:r>
              <a:rPr lang="tr-TR" sz="2400" b="1" dirty="0" err="1">
                <a:solidFill>
                  <a:prstClr val="white"/>
                </a:solidFill>
                <a:latin typeface="Times New Roman" pitchFamily="18" charset="0"/>
                <a:cs typeface="Times New Roman" pitchFamily="18" charset="0"/>
              </a:rPr>
              <a:t>McGill</a:t>
            </a:r>
            <a:r>
              <a:rPr lang="tr-TR" sz="2400" b="1" dirty="0">
                <a:solidFill>
                  <a:prstClr val="white"/>
                </a:solidFill>
                <a:latin typeface="Times New Roman" pitchFamily="18" charset="0"/>
                <a:cs typeface="Times New Roman" pitchFamily="18" charset="0"/>
              </a:rPr>
              <a:t> Üniversitesi </a:t>
            </a:r>
            <a:r>
              <a:rPr lang="tr-TR" sz="2400" b="1" dirty="0" err="1">
                <a:solidFill>
                  <a:prstClr val="white"/>
                </a:solidFill>
                <a:latin typeface="Times New Roman" pitchFamily="18" charset="0"/>
                <a:cs typeface="Times New Roman" pitchFamily="18" charset="0"/>
              </a:rPr>
              <a:t>Biyomühendislik</a:t>
            </a:r>
            <a:r>
              <a:rPr lang="tr-TR" sz="2400" b="1" dirty="0">
                <a:solidFill>
                  <a:prstClr val="white"/>
                </a:solidFill>
                <a:latin typeface="Times New Roman" pitchFamily="18" charset="0"/>
                <a:cs typeface="Times New Roman" pitchFamily="18" charset="0"/>
              </a:rPr>
              <a:t> Bölümü’nden bir grup bilimci, dünyanın ilk biyolojik </a:t>
            </a:r>
            <a:r>
              <a:rPr lang="tr-TR" sz="2400" b="1" dirty="0" smtClean="0">
                <a:solidFill>
                  <a:prstClr val="white"/>
                </a:solidFill>
                <a:latin typeface="Times New Roman" pitchFamily="18" charset="0"/>
                <a:cs typeface="Times New Roman" pitchFamily="18" charset="0"/>
              </a:rPr>
              <a:t>bilgisayarını (Günümüz </a:t>
            </a:r>
            <a:r>
              <a:rPr lang="tr-TR" sz="2400" b="1" dirty="0">
                <a:solidFill>
                  <a:prstClr val="white"/>
                </a:solidFill>
                <a:latin typeface="Times New Roman" pitchFamily="18" charset="0"/>
                <a:cs typeface="Times New Roman" pitchFamily="18" charset="0"/>
              </a:rPr>
              <a:t>bilgisayarlarındaki elektronlar yerine 'protein' kullanarak çalışan ve işlem yapan bir </a:t>
            </a:r>
            <a:r>
              <a:rPr lang="tr-TR" sz="2400" b="1" dirty="0" smtClean="0">
                <a:solidFill>
                  <a:prstClr val="white"/>
                </a:solidFill>
                <a:latin typeface="Times New Roman" pitchFamily="18" charset="0"/>
                <a:cs typeface="Times New Roman" pitchFamily="18" charset="0"/>
              </a:rPr>
              <a:t>bilgisayar) </a:t>
            </a:r>
            <a:r>
              <a:rPr lang="tr-TR" sz="2400" b="1" dirty="0">
                <a:solidFill>
                  <a:prstClr val="white"/>
                </a:solidFill>
                <a:latin typeface="Times New Roman" pitchFamily="18" charset="0"/>
                <a:cs typeface="Times New Roman" pitchFamily="18" charset="0"/>
              </a:rPr>
              <a:t>üretmeyi başardı. </a:t>
            </a:r>
            <a:r>
              <a:rPr lang="tr-TR" sz="2400" b="1" dirty="0" smtClean="0">
                <a:solidFill>
                  <a:prstClr val="white"/>
                </a:solidFill>
                <a:latin typeface="Times New Roman" pitchFamily="18" charset="0"/>
                <a:cs typeface="Times New Roman" pitchFamily="18" charset="0"/>
              </a:rPr>
              <a:t> </a:t>
            </a:r>
          </a:p>
          <a:p>
            <a:endParaRPr lang="tr-TR" sz="2400" b="1" dirty="0" smtClean="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a:t>
            </a:r>
            <a:endParaRPr lang="tr-TR" sz="24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32" y="3160455"/>
            <a:ext cx="5410572" cy="3029920"/>
          </a:xfrm>
          <a:prstGeom prst="rect">
            <a:avLst/>
          </a:prstGeom>
        </p:spPr>
      </p:pic>
    </p:spTree>
    <p:extLst>
      <p:ext uri="{BB962C8B-B14F-4D97-AF65-F5344CB8AC3E}">
        <p14:creationId xmlns:p14="http://schemas.microsoft.com/office/powerpoint/2010/main" val="3716239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95000"/>
                    </a14:imgEffect>
                    <a14:imgEffect>
                      <a14:brightnessContrast bright="-33000" contrast="-84000"/>
                    </a14:imgEffect>
                  </a14:imgLayer>
                </a14:imgProps>
              </a:ext>
              <a:ext uri="{28A0092B-C50C-407E-A947-70E740481C1C}">
                <a14:useLocalDpi xmlns:a14="http://schemas.microsoft.com/office/drawing/2010/main" val="0"/>
              </a:ext>
            </a:extLst>
          </a:blip>
          <a:stretch>
            <a:fillRect/>
          </a:stretch>
        </p:blipFill>
        <p:spPr>
          <a:xfrm>
            <a:off x="209503" y="181667"/>
            <a:ext cx="8856984" cy="6494666"/>
          </a:xfrm>
          <a:prstGeom prst="rect">
            <a:avLst/>
          </a:prstGeom>
        </p:spPr>
      </p:pic>
      <p:sp>
        <p:nvSpPr>
          <p:cNvPr id="2" name="Dikdörtgen 1"/>
          <p:cNvSpPr/>
          <p:nvPr/>
        </p:nvSpPr>
        <p:spPr>
          <a:xfrm>
            <a:off x="395537" y="407476"/>
            <a:ext cx="7920880" cy="1077218"/>
          </a:xfrm>
          <a:prstGeom prst="rect">
            <a:avLst/>
          </a:prstGeom>
        </p:spPr>
        <p:txBody>
          <a:bodyPr wrap="square">
            <a:spAutoFit/>
          </a:bodyPr>
          <a:lstStyle/>
          <a:p>
            <a:r>
              <a:rPr lang="tr-TR" sz="3200" b="1" dirty="0" smtClean="0">
                <a:solidFill>
                  <a:prstClr val="white"/>
                </a:solidFill>
                <a:latin typeface="Times New Roman" pitchFamily="18"/>
              </a:rPr>
              <a:t>               </a:t>
            </a:r>
            <a:endParaRPr lang="tr-TR" sz="3200" b="1" dirty="0">
              <a:solidFill>
                <a:srgbClr val="FFFF00"/>
              </a:solidFill>
              <a:latin typeface="Times New Roman" pitchFamily="18"/>
            </a:endParaRPr>
          </a:p>
          <a:p>
            <a:endParaRPr lang="tr-TR" sz="3200" b="1" dirty="0">
              <a:solidFill>
                <a:prstClr val="white"/>
              </a:solidFill>
              <a:latin typeface="Times New Roman" pitchFamily="18"/>
            </a:endParaRPr>
          </a:p>
        </p:txBody>
      </p:sp>
      <p:sp>
        <p:nvSpPr>
          <p:cNvPr id="3" name="Metin kutusu 2"/>
          <p:cNvSpPr txBox="1"/>
          <p:nvPr/>
        </p:nvSpPr>
        <p:spPr>
          <a:xfrm rot="20552983">
            <a:off x="1001557" y="2177935"/>
            <a:ext cx="1802096" cy="523220"/>
          </a:xfrm>
          <a:prstGeom prst="rect">
            <a:avLst/>
          </a:prstGeom>
          <a:noFill/>
        </p:spPr>
        <p:txBody>
          <a:bodyPr wrap="none" rtlCol="0">
            <a:spAutoFit/>
          </a:bodyPr>
          <a:lstStyle/>
          <a:p>
            <a:r>
              <a:rPr lang="tr-TR" sz="2800" b="1" dirty="0" smtClean="0">
                <a:solidFill>
                  <a:schemeClr val="bg1"/>
                </a:solidFill>
              </a:rPr>
              <a:t>İnternet </a:t>
            </a:r>
            <a:endParaRPr lang="tr-TR" sz="2800" b="1" dirty="0">
              <a:solidFill>
                <a:schemeClr val="bg1"/>
              </a:solidFill>
            </a:endParaRPr>
          </a:p>
        </p:txBody>
      </p:sp>
      <p:sp>
        <p:nvSpPr>
          <p:cNvPr id="5" name="Metin kutusu 4"/>
          <p:cNvSpPr txBox="1"/>
          <p:nvPr/>
        </p:nvSpPr>
        <p:spPr>
          <a:xfrm>
            <a:off x="3131840" y="2613552"/>
            <a:ext cx="1853392" cy="523220"/>
          </a:xfrm>
          <a:prstGeom prst="rect">
            <a:avLst/>
          </a:prstGeom>
          <a:noFill/>
        </p:spPr>
        <p:txBody>
          <a:bodyPr wrap="none" rtlCol="0">
            <a:spAutoFit/>
          </a:bodyPr>
          <a:lstStyle/>
          <a:p>
            <a:r>
              <a:rPr lang="tr-TR" sz="2800" b="1" dirty="0" smtClean="0">
                <a:solidFill>
                  <a:schemeClr val="bg1"/>
                </a:solidFill>
              </a:rPr>
              <a:t>Teknoloji</a:t>
            </a:r>
            <a:endParaRPr lang="tr-TR" sz="2800" b="1" dirty="0">
              <a:solidFill>
                <a:schemeClr val="bg1"/>
              </a:solidFill>
            </a:endParaRPr>
          </a:p>
        </p:txBody>
      </p:sp>
      <p:sp>
        <p:nvSpPr>
          <p:cNvPr id="6" name="Metin kutusu 5"/>
          <p:cNvSpPr txBox="1"/>
          <p:nvPr/>
        </p:nvSpPr>
        <p:spPr>
          <a:xfrm rot="20717128">
            <a:off x="5615179" y="3665910"/>
            <a:ext cx="2260555" cy="523220"/>
          </a:xfrm>
          <a:prstGeom prst="rect">
            <a:avLst/>
          </a:prstGeom>
          <a:noFill/>
        </p:spPr>
        <p:txBody>
          <a:bodyPr wrap="none" rtlCol="0">
            <a:spAutoFit/>
          </a:bodyPr>
          <a:lstStyle/>
          <a:p>
            <a:r>
              <a:rPr lang="tr-TR" sz="2800" b="1" dirty="0" smtClean="0">
                <a:solidFill>
                  <a:schemeClr val="bg1"/>
                </a:solidFill>
              </a:rPr>
              <a:t>Yapay Zeka</a:t>
            </a:r>
            <a:endParaRPr lang="tr-TR" sz="2800" b="1" dirty="0">
              <a:solidFill>
                <a:schemeClr val="bg1"/>
              </a:solidFill>
            </a:endParaRPr>
          </a:p>
        </p:txBody>
      </p:sp>
      <p:sp>
        <p:nvSpPr>
          <p:cNvPr id="7" name="Metin kutusu 6"/>
          <p:cNvSpPr txBox="1"/>
          <p:nvPr/>
        </p:nvSpPr>
        <p:spPr>
          <a:xfrm rot="1442297">
            <a:off x="950454" y="3781848"/>
            <a:ext cx="1486304" cy="523220"/>
          </a:xfrm>
          <a:prstGeom prst="rect">
            <a:avLst/>
          </a:prstGeom>
          <a:noFill/>
        </p:spPr>
        <p:txBody>
          <a:bodyPr wrap="none" rtlCol="0">
            <a:spAutoFit/>
          </a:bodyPr>
          <a:lstStyle/>
          <a:p>
            <a:r>
              <a:rPr lang="tr-TR" sz="2800" b="1" dirty="0" smtClean="0">
                <a:solidFill>
                  <a:schemeClr val="bg1"/>
                </a:solidFill>
              </a:rPr>
              <a:t>Tekillik</a:t>
            </a:r>
            <a:endParaRPr lang="tr-TR" sz="2800" b="1" dirty="0">
              <a:solidFill>
                <a:schemeClr val="bg1"/>
              </a:solidFill>
            </a:endParaRPr>
          </a:p>
        </p:txBody>
      </p:sp>
      <p:sp>
        <p:nvSpPr>
          <p:cNvPr id="9" name="Metin kutusu 8"/>
          <p:cNvSpPr txBox="1"/>
          <p:nvPr/>
        </p:nvSpPr>
        <p:spPr>
          <a:xfrm rot="3573309">
            <a:off x="3134155" y="4537006"/>
            <a:ext cx="3031599" cy="523220"/>
          </a:xfrm>
          <a:prstGeom prst="rect">
            <a:avLst/>
          </a:prstGeom>
          <a:noFill/>
        </p:spPr>
        <p:txBody>
          <a:bodyPr wrap="none" rtlCol="0">
            <a:spAutoFit/>
          </a:bodyPr>
          <a:lstStyle/>
          <a:p>
            <a:r>
              <a:rPr lang="tr-TR" sz="2800" b="1" dirty="0" smtClean="0">
                <a:solidFill>
                  <a:schemeClr val="bg1"/>
                </a:solidFill>
              </a:rPr>
              <a:t>Derin Öğrenme </a:t>
            </a:r>
            <a:endParaRPr lang="tr-TR" sz="2800" b="1" dirty="0">
              <a:solidFill>
                <a:schemeClr val="bg1"/>
              </a:solidFill>
            </a:endParaRPr>
          </a:p>
        </p:txBody>
      </p:sp>
      <p:sp>
        <p:nvSpPr>
          <p:cNvPr id="10" name="Metin kutusu 9"/>
          <p:cNvSpPr txBox="1"/>
          <p:nvPr/>
        </p:nvSpPr>
        <p:spPr>
          <a:xfrm rot="1299775">
            <a:off x="5160030" y="2357437"/>
            <a:ext cx="2778325" cy="523220"/>
          </a:xfrm>
          <a:prstGeom prst="rect">
            <a:avLst/>
          </a:prstGeom>
          <a:noFill/>
        </p:spPr>
        <p:txBody>
          <a:bodyPr wrap="none" rtlCol="0">
            <a:spAutoFit/>
          </a:bodyPr>
          <a:lstStyle/>
          <a:p>
            <a:r>
              <a:rPr lang="tr-TR" sz="2800" b="1" dirty="0" smtClean="0">
                <a:solidFill>
                  <a:schemeClr val="bg1"/>
                </a:solidFill>
              </a:rPr>
              <a:t>Veri Mülkiyeti </a:t>
            </a:r>
            <a:endParaRPr lang="tr-TR" sz="2800" b="1" dirty="0">
              <a:solidFill>
                <a:schemeClr val="bg1"/>
              </a:solidFill>
            </a:endParaRPr>
          </a:p>
        </p:txBody>
      </p:sp>
      <p:sp>
        <p:nvSpPr>
          <p:cNvPr id="13" name="Metin kutusu 12"/>
          <p:cNvSpPr txBox="1"/>
          <p:nvPr/>
        </p:nvSpPr>
        <p:spPr>
          <a:xfrm rot="2241960">
            <a:off x="6317643" y="4896597"/>
            <a:ext cx="1590500" cy="523220"/>
          </a:xfrm>
          <a:prstGeom prst="rect">
            <a:avLst/>
          </a:prstGeom>
          <a:noFill/>
        </p:spPr>
        <p:txBody>
          <a:bodyPr wrap="none" rtlCol="0">
            <a:spAutoFit/>
          </a:bodyPr>
          <a:lstStyle/>
          <a:p>
            <a:r>
              <a:rPr lang="tr-TR" sz="2800" b="1" dirty="0" smtClean="0">
                <a:solidFill>
                  <a:schemeClr val="bg1"/>
                </a:solidFill>
              </a:rPr>
              <a:t>Robotik</a:t>
            </a:r>
            <a:endParaRPr lang="tr-TR" sz="2800" b="1" dirty="0">
              <a:solidFill>
                <a:schemeClr val="bg1"/>
              </a:solidFill>
            </a:endParaRPr>
          </a:p>
        </p:txBody>
      </p:sp>
      <p:sp>
        <p:nvSpPr>
          <p:cNvPr id="14" name="Metin kutusu 13"/>
          <p:cNvSpPr txBox="1"/>
          <p:nvPr/>
        </p:nvSpPr>
        <p:spPr>
          <a:xfrm rot="19818365">
            <a:off x="242535" y="5226556"/>
            <a:ext cx="3320140" cy="523220"/>
          </a:xfrm>
          <a:prstGeom prst="rect">
            <a:avLst/>
          </a:prstGeom>
          <a:noFill/>
        </p:spPr>
        <p:txBody>
          <a:bodyPr wrap="none" rtlCol="0">
            <a:spAutoFit/>
          </a:bodyPr>
          <a:lstStyle/>
          <a:p>
            <a:r>
              <a:rPr lang="tr-TR" sz="2800" b="1" dirty="0" err="1" smtClean="0">
                <a:solidFill>
                  <a:schemeClr val="bg1"/>
                </a:solidFill>
              </a:rPr>
              <a:t>tform</a:t>
            </a:r>
            <a:r>
              <a:rPr lang="tr-TR" sz="2800" b="1" dirty="0" smtClean="0">
                <a:solidFill>
                  <a:schemeClr val="bg1"/>
                </a:solidFill>
              </a:rPr>
              <a:t> Kapitalizmi</a:t>
            </a:r>
            <a:endParaRPr lang="tr-TR" sz="2800" b="1" dirty="0">
              <a:solidFill>
                <a:schemeClr val="bg1"/>
              </a:solidFill>
            </a:endParaRPr>
          </a:p>
        </p:txBody>
      </p:sp>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581" y="376257"/>
            <a:ext cx="8147876" cy="6251115"/>
          </a:xfrm>
          <a:prstGeom prst="rect">
            <a:avLst/>
          </a:prstGeom>
        </p:spPr>
      </p:pic>
    </p:spTree>
    <p:extLst>
      <p:ext uri="{BB962C8B-B14F-4D97-AF65-F5344CB8AC3E}">
        <p14:creationId xmlns:p14="http://schemas.microsoft.com/office/powerpoint/2010/main" val="4230290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5"/>
            <a:ext cx="8377749" cy="6001643"/>
          </a:xfrm>
          <a:prstGeom prst="rect">
            <a:avLst/>
          </a:prstGeom>
        </p:spPr>
        <p:txBody>
          <a:bodyPr wrap="square">
            <a:spAutoFit/>
          </a:bodyPr>
          <a:lstStyle/>
          <a:p>
            <a:r>
              <a:rPr lang="tr-TR" sz="2400" b="1" dirty="0" smtClean="0">
                <a:solidFill>
                  <a:srgbClr val="FFFF00"/>
                </a:solidFill>
                <a:latin typeface="Times New Roman" pitchFamily="18" charset="0"/>
                <a:cs typeface="Times New Roman" pitchFamily="18" charset="0"/>
              </a:rPr>
              <a:t>YAKIN GELECEĞİN BİLGİSAYARLARI…</a:t>
            </a:r>
          </a:p>
          <a:p>
            <a:endParaRPr lang="tr-TR" sz="2400" b="1" dirty="0">
              <a:solidFill>
                <a:prstClr val="white"/>
              </a:solidFill>
              <a:latin typeface="Times New Roman" pitchFamily="18" charset="0"/>
              <a:cs typeface="Times New Roman" pitchFamily="18" charset="0"/>
            </a:endParaRPr>
          </a:p>
          <a:p>
            <a:endParaRPr lang="tr-TR" sz="2400" b="1" dirty="0" smtClean="0">
              <a:solidFill>
                <a:prstClr val="white"/>
              </a:solidFill>
              <a:latin typeface="Times New Roman" pitchFamily="18" charset="0"/>
              <a:cs typeface="Times New Roman" pitchFamily="18" charset="0"/>
            </a:endParaRPr>
          </a:p>
          <a:p>
            <a:r>
              <a:rPr lang="tr-TR" sz="2400" b="1" dirty="0">
                <a:solidFill>
                  <a:prstClr val="white"/>
                </a:solidFill>
                <a:latin typeface="Times New Roman" pitchFamily="18" charset="0"/>
                <a:cs typeface="Times New Roman" pitchFamily="18" charset="0"/>
              </a:rPr>
              <a:t>‘</a:t>
            </a:r>
            <a:r>
              <a:rPr lang="tr-TR" sz="2400" b="1" dirty="0" err="1">
                <a:solidFill>
                  <a:srgbClr val="FFFF00"/>
                </a:solidFill>
                <a:latin typeface="Times New Roman" pitchFamily="18" charset="0"/>
                <a:cs typeface="Times New Roman" pitchFamily="18" charset="0"/>
              </a:rPr>
              <a:t>Biyobilgisayar</a:t>
            </a:r>
            <a:r>
              <a:rPr lang="tr-TR" sz="2400" b="1" dirty="0">
                <a:solidFill>
                  <a:prstClr val="white"/>
                </a:solidFill>
                <a:latin typeface="Times New Roman" pitchFamily="18" charset="0"/>
                <a:cs typeface="Times New Roman" pitchFamily="18" charset="0"/>
              </a:rPr>
              <a:t>’, mevcut bilgisayarların elektronik yapısı yerine </a:t>
            </a:r>
            <a:r>
              <a:rPr lang="tr-TR" sz="2400" b="1" dirty="0" err="1">
                <a:solidFill>
                  <a:prstClr val="white"/>
                </a:solidFill>
                <a:latin typeface="Times New Roman" pitchFamily="18" charset="0"/>
                <a:cs typeface="Times New Roman" pitchFamily="18" charset="0"/>
              </a:rPr>
              <a:t>nanoteknoloji</a:t>
            </a:r>
            <a:r>
              <a:rPr lang="tr-TR" sz="2400" b="1" dirty="0">
                <a:solidFill>
                  <a:prstClr val="white"/>
                </a:solidFill>
                <a:latin typeface="Times New Roman" pitchFamily="18" charset="0"/>
                <a:cs typeface="Times New Roman" pitchFamily="18" charset="0"/>
              </a:rPr>
              <a:t> destekli protein ve kimyasal sıvılarla çalışarak karmaşık matematik problemlerini çözebiliyor</a:t>
            </a:r>
            <a:r>
              <a:rPr lang="tr-TR" sz="2400" b="1" dirty="0" smtClean="0">
                <a:solidFill>
                  <a:prstClr val="white"/>
                </a:solidFill>
                <a:latin typeface="Times New Roman" pitchFamily="18" charset="0"/>
                <a:cs typeface="Times New Roman" pitchFamily="18" charset="0"/>
              </a:rPr>
              <a:t>.</a:t>
            </a:r>
          </a:p>
          <a:p>
            <a:endParaRPr lang="tr-TR" sz="2400" b="1" dirty="0">
              <a:solidFill>
                <a:prstClr val="white"/>
              </a:solidFill>
              <a:latin typeface="Times New Roman" pitchFamily="18" charset="0"/>
              <a:cs typeface="Times New Roman" pitchFamily="18" charset="0"/>
            </a:endParaRPr>
          </a:p>
          <a:p>
            <a:r>
              <a:rPr lang="tr-TR" sz="2400" b="1" dirty="0" err="1">
                <a:solidFill>
                  <a:prstClr val="white"/>
                </a:solidFill>
                <a:latin typeface="Times New Roman" pitchFamily="18" charset="0"/>
                <a:cs typeface="Times New Roman" pitchFamily="18" charset="0"/>
              </a:rPr>
              <a:t>Vee</a:t>
            </a:r>
            <a:r>
              <a:rPr lang="tr-TR" sz="2400" b="1" dirty="0">
                <a:solidFill>
                  <a:prstClr val="white"/>
                </a:solidFill>
                <a:latin typeface="Times New Roman" pitchFamily="18" charset="0"/>
                <a:cs typeface="Times New Roman" pitchFamily="18" charset="0"/>
              </a:rPr>
              <a:t> on gün önce , «</a:t>
            </a:r>
            <a:r>
              <a:rPr lang="tr-TR" sz="2400" b="1" dirty="0" err="1">
                <a:solidFill>
                  <a:prstClr val="white"/>
                </a:solidFill>
                <a:latin typeface="Times New Roman" pitchFamily="18" charset="0"/>
                <a:cs typeface="Times New Roman" pitchFamily="18" charset="0"/>
              </a:rPr>
              <a:t>Biyosentetik</a:t>
            </a:r>
            <a:r>
              <a:rPr lang="tr-TR" sz="2400" b="1" dirty="0">
                <a:solidFill>
                  <a:prstClr val="white"/>
                </a:solidFill>
                <a:latin typeface="Times New Roman" pitchFamily="18" charset="0"/>
                <a:cs typeface="Times New Roman" pitchFamily="18" charset="0"/>
              </a:rPr>
              <a:t> Çift Çekirdekli Hücre </a:t>
            </a:r>
            <a:r>
              <a:rPr lang="tr-TR" sz="2400" b="1" dirty="0" err="1">
                <a:solidFill>
                  <a:prstClr val="white"/>
                </a:solidFill>
                <a:latin typeface="Times New Roman" pitchFamily="18" charset="0"/>
                <a:cs typeface="Times New Roman" pitchFamily="18" charset="0"/>
              </a:rPr>
              <a:t>Bilgisayarı»nın</a:t>
            </a:r>
            <a:r>
              <a:rPr lang="tr-TR" sz="2400" b="1" dirty="0">
                <a:solidFill>
                  <a:prstClr val="white"/>
                </a:solidFill>
                <a:latin typeface="Times New Roman" pitchFamily="18" charset="0"/>
                <a:cs typeface="Times New Roman" pitchFamily="18" charset="0"/>
              </a:rPr>
              <a:t>  geliştirildiği açıklandı. </a:t>
            </a:r>
          </a:p>
          <a:p>
            <a:endParaRPr lang="tr-TR" sz="2400" b="1" dirty="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Bunu </a:t>
            </a:r>
            <a:r>
              <a:rPr lang="tr-TR" sz="2400" b="1" dirty="0">
                <a:solidFill>
                  <a:prstClr val="white"/>
                </a:solidFill>
                <a:latin typeface="Times New Roman" pitchFamily="18" charset="0"/>
                <a:cs typeface="Times New Roman" pitchFamily="18" charset="0"/>
              </a:rPr>
              <a:t>yapmak için 2 farklı bakteriden CRISPR — Cas9 bileşenleri kullandılar.</a:t>
            </a:r>
          </a:p>
          <a:p>
            <a:r>
              <a:rPr lang="tr-TR" sz="2400" b="1" dirty="0">
                <a:solidFill>
                  <a:prstClr val="white"/>
                </a:solidFill>
                <a:latin typeface="Times New Roman" pitchFamily="18" charset="0"/>
                <a:cs typeface="Times New Roman" pitchFamily="18" charset="0"/>
              </a:rPr>
              <a:t>CISPR teknolojisi, temel olarak, her bir DNA parçasının uyarlanmış bir parça ile değiştirilebileceği anlamına gelir .</a:t>
            </a:r>
          </a:p>
          <a:p>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252806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5632311"/>
          </a:xfrm>
          <a:prstGeom prst="rect">
            <a:avLst/>
          </a:prstGeom>
        </p:spPr>
        <p:txBody>
          <a:bodyPr wrap="square">
            <a:spAutoFit/>
          </a:bodyPr>
          <a:lstStyle/>
          <a:p>
            <a:r>
              <a:rPr lang="tr-TR" sz="2400" b="1" dirty="0" smtClean="0">
                <a:solidFill>
                  <a:srgbClr val="FFFF00"/>
                </a:solidFill>
                <a:latin typeface="Times New Roman" pitchFamily="18" charset="0"/>
                <a:cs typeface="Times New Roman" pitchFamily="18" charset="0"/>
              </a:rPr>
              <a:t>YAKIN GELECEĞİN </a:t>
            </a:r>
            <a:r>
              <a:rPr lang="tr-TR" sz="2400" b="1" dirty="0">
                <a:solidFill>
                  <a:srgbClr val="FFFF00"/>
                </a:solidFill>
                <a:latin typeface="Times New Roman" pitchFamily="18" charset="0"/>
                <a:cs typeface="Times New Roman" pitchFamily="18" charset="0"/>
              </a:rPr>
              <a:t>BİLGİSAYARLARI; </a:t>
            </a:r>
            <a:r>
              <a:rPr lang="tr-TR" sz="3200" b="1" dirty="0">
                <a:solidFill>
                  <a:srgbClr val="FFFF00"/>
                </a:solidFill>
                <a:latin typeface="Times New Roman" pitchFamily="18" charset="0"/>
                <a:cs typeface="Times New Roman" pitchFamily="18" charset="0"/>
              </a:rPr>
              <a:t>Kuantum </a:t>
            </a:r>
            <a:r>
              <a:rPr lang="tr-TR" sz="3200" b="1" dirty="0" smtClean="0">
                <a:solidFill>
                  <a:srgbClr val="FFFF00"/>
                </a:solidFill>
                <a:latin typeface="Times New Roman" pitchFamily="18" charset="0"/>
                <a:cs typeface="Times New Roman" pitchFamily="18" charset="0"/>
              </a:rPr>
              <a:t>bilgisayarlar.</a:t>
            </a:r>
          </a:p>
          <a:p>
            <a:endParaRPr lang="tr-TR" sz="3200" b="1" dirty="0">
              <a:solidFill>
                <a:prstClr val="white"/>
              </a:solidFill>
              <a:latin typeface="Times New Roman" pitchFamily="18" charset="0"/>
              <a:cs typeface="Times New Roman" pitchFamily="18" charset="0"/>
            </a:endParaRPr>
          </a:p>
          <a:p>
            <a:r>
              <a:rPr lang="tr-TR" sz="2400" b="1" dirty="0">
                <a:solidFill>
                  <a:prstClr val="white"/>
                </a:solidFill>
                <a:latin typeface="Times New Roman" pitchFamily="18" charset="0"/>
                <a:cs typeface="Times New Roman" pitchFamily="18" charset="0"/>
              </a:rPr>
              <a:t>Geleneksel bilgisayarlar uzun 0 ve 1 dizilerinden oluşan bitler kullanır. Diğer taraftan kuantum bilgisayarlar kuantum bit yada </a:t>
            </a:r>
            <a:r>
              <a:rPr lang="tr-TR" sz="2400" b="1" dirty="0" err="1">
                <a:solidFill>
                  <a:prstClr val="white"/>
                </a:solidFill>
                <a:latin typeface="Times New Roman" pitchFamily="18" charset="0"/>
                <a:cs typeface="Times New Roman" pitchFamily="18" charset="0"/>
              </a:rPr>
              <a:t>qubit</a:t>
            </a:r>
            <a:r>
              <a:rPr lang="tr-TR" sz="2400" b="1" dirty="0">
                <a:solidFill>
                  <a:prstClr val="white"/>
                </a:solidFill>
                <a:latin typeface="Times New Roman" pitchFamily="18" charset="0"/>
                <a:cs typeface="Times New Roman" pitchFamily="18" charset="0"/>
              </a:rPr>
              <a:t> kullanır . </a:t>
            </a:r>
            <a:endParaRPr lang="tr-TR" sz="2400" b="1" dirty="0" smtClean="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Farkı </a:t>
            </a:r>
            <a:r>
              <a:rPr lang="tr-TR" sz="2400" b="1" dirty="0">
                <a:solidFill>
                  <a:prstClr val="white"/>
                </a:solidFill>
                <a:latin typeface="Times New Roman" pitchFamily="18" charset="0"/>
                <a:cs typeface="Times New Roman" pitchFamily="18" charset="0"/>
              </a:rPr>
              <a:t>nedir? </a:t>
            </a:r>
            <a:endParaRPr lang="tr-TR" sz="2400" b="1" dirty="0" smtClean="0">
              <a:solidFill>
                <a:prstClr val="white"/>
              </a:solidFill>
              <a:latin typeface="Times New Roman" pitchFamily="18" charset="0"/>
              <a:cs typeface="Times New Roman" pitchFamily="18" charset="0"/>
            </a:endParaRPr>
          </a:p>
          <a:p>
            <a:r>
              <a:rPr lang="tr-TR" sz="2400" b="1" dirty="0" err="1" smtClean="0">
                <a:solidFill>
                  <a:prstClr val="white"/>
                </a:solidFill>
                <a:latin typeface="Times New Roman" pitchFamily="18" charset="0"/>
                <a:cs typeface="Times New Roman" pitchFamily="18" charset="0"/>
              </a:rPr>
              <a:t>Qubit</a:t>
            </a:r>
            <a:r>
              <a:rPr lang="tr-TR" sz="2400" b="1" dirty="0" smtClean="0">
                <a:solidFill>
                  <a:prstClr val="white"/>
                </a:solidFill>
                <a:latin typeface="Times New Roman" pitchFamily="18" charset="0"/>
                <a:cs typeface="Times New Roman" pitchFamily="18" charset="0"/>
              </a:rPr>
              <a:t> </a:t>
            </a:r>
            <a:r>
              <a:rPr lang="tr-TR" sz="2400" b="1" dirty="0">
                <a:solidFill>
                  <a:prstClr val="white"/>
                </a:solidFill>
                <a:latin typeface="Times New Roman" pitchFamily="18" charset="0"/>
                <a:cs typeface="Times New Roman" pitchFamily="18" charset="0"/>
              </a:rPr>
              <a:t>sıfır ve birleri aynı anda iki ayrı durumda kodlar, </a:t>
            </a:r>
            <a:r>
              <a:rPr lang="tr-TR" sz="2400" b="1" dirty="0" err="1">
                <a:solidFill>
                  <a:prstClr val="white"/>
                </a:solidFill>
                <a:latin typeface="Times New Roman" pitchFamily="18" charset="0"/>
                <a:cs typeface="Times New Roman" pitchFamily="18" charset="0"/>
              </a:rPr>
              <a:t>qubitler</a:t>
            </a:r>
            <a:r>
              <a:rPr lang="tr-TR" sz="2400" b="1" dirty="0">
                <a:solidFill>
                  <a:prstClr val="white"/>
                </a:solidFill>
                <a:latin typeface="Times New Roman" pitchFamily="18" charset="0"/>
                <a:cs typeface="Times New Roman" pitchFamily="18" charset="0"/>
              </a:rPr>
              <a:t> kuantum yasalarına göre davrandığı için bu fenomeni kuantum "</a:t>
            </a:r>
            <a:r>
              <a:rPr lang="tr-TR" sz="2400" b="1" dirty="0" err="1" smtClean="0">
                <a:solidFill>
                  <a:prstClr val="white"/>
                </a:solidFill>
                <a:latin typeface="Times New Roman" pitchFamily="18" charset="0"/>
                <a:cs typeface="Times New Roman" pitchFamily="18" charset="0"/>
              </a:rPr>
              <a:t>süperpozisyon</a:t>
            </a:r>
            <a:r>
              <a:rPr lang="tr-TR" sz="2400" b="1" dirty="0" smtClean="0">
                <a:solidFill>
                  <a:prstClr val="white"/>
                </a:solidFill>
                <a:latin typeface="Times New Roman" pitchFamily="18" charset="0"/>
                <a:cs typeface="Times New Roman" pitchFamily="18" charset="0"/>
              </a:rPr>
              <a:t> </a:t>
            </a:r>
            <a:r>
              <a:rPr lang="tr-TR" sz="2400" b="1" dirty="0">
                <a:solidFill>
                  <a:prstClr val="white"/>
                </a:solidFill>
                <a:latin typeface="Times New Roman" pitchFamily="18" charset="0"/>
                <a:cs typeface="Times New Roman" pitchFamily="18" charset="0"/>
              </a:rPr>
              <a:t>ve kuantum </a:t>
            </a:r>
            <a:r>
              <a:rPr lang="tr-TR" sz="2400" b="1" dirty="0" err="1">
                <a:solidFill>
                  <a:prstClr val="white"/>
                </a:solidFill>
                <a:latin typeface="Times New Roman" pitchFamily="18" charset="0"/>
                <a:cs typeface="Times New Roman" pitchFamily="18" charset="0"/>
              </a:rPr>
              <a:t>dolanıklık</a:t>
            </a:r>
            <a:r>
              <a:rPr lang="tr-TR" sz="2400" b="1" dirty="0">
                <a:solidFill>
                  <a:prstClr val="white"/>
                </a:solidFill>
                <a:latin typeface="Times New Roman" pitchFamily="18" charset="0"/>
                <a:cs typeface="Times New Roman" pitchFamily="18" charset="0"/>
              </a:rPr>
              <a:t> </a:t>
            </a:r>
            <a:r>
              <a:rPr lang="tr-TR" sz="2400" b="1" dirty="0" smtClean="0">
                <a:solidFill>
                  <a:prstClr val="white"/>
                </a:solidFill>
                <a:latin typeface="Times New Roman" pitchFamily="18" charset="0"/>
                <a:cs typeface="Times New Roman" pitchFamily="18" charset="0"/>
              </a:rPr>
              <a:t>başlığında </a:t>
            </a:r>
            <a:r>
              <a:rPr lang="tr-TR" sz="2400" b="1" dirty="0">
                <a:solidFill>
                  <a:prstClr val="white"/>
                </a:solidFill>
                <a:latin typeface="Times New Roman" pitchFamily="18" charset="0"/>
                <a:cs typeface="Times New Roman" pitchFamily="18" charset="0"/>
              </a:rPr>
              <a:t>incelemek gerekir. </a:t>
            </a:r>
            <a:endParaRPr lang="tr-TR" sz="2400" b="1" dirty="0" smtClean="0">
              <a:solidFill>
                <a:prstClr val="white"/>
              </a:solidFill>
              <a:latin typeface="Times New Roman" pitchFamily="18" charset="0"/>
              <a:cs typeface="Times New Roman" pitchFamily="18" charset="0"/>
            </a:endParaRPr>
          </a:p>
          <a:p>
            <a:r>
              <a:rPr lang="tr-TR" sz="2400" b="1" dirty="0" err="1" smtClean="0">
                <a:solidFill>
                  <a:prstClr val="white"/>
                </a:solidFill>
                <a:latin typeface="Times New Roman" pitchFamily="18" charset="0"/>
                <a:cs typeface="Times New Roman" pitchFamily="18" charset="0"/>
              </a:rPr>
              <a:t>Süperpozisyon</a:t>
            </a:r>
            <a:r>
              <a:rPr lang="tr-TR" sz="2400" b="1" dirty="0" smtClean="0">
                <a:solidFill>
                  <a:prstClr val="white"/>
                </a:solidFill>
                <a:latin typeface="Times New Roman" pitchFamily="18" charset="0"/>
                <a:cs typeface="Times New Roman" pitchFamily="18" charset="0"/>
              </a:rPr>
              <a:t>  </a:t>
            </a:r>
            <a:r>
              <a:rPr lang="tr-TR" sz="2400" b="1" dirty="0">
                <a:solidFill>
                  <a:prstClr val="white"/>
                </a:solidFill>
                <a:latin typeface="Times New Roman" pitchFamily="18" charset="0"/>
                <a:cs typeface="Times New Roman" pitchFamily="18" charset="0"/>
              </a:rPr>
              <a:t>aslında kuantum sistemin aynı anda birden fazla durumda bulunabilme özelliğidir, yani bir şey aynı anda hem burada, orada, yukarıda ve aşağıda olabilir. </a:t>
            </a:r>
          </a:p>
        </p:txBody>
      </p:sp>
    </p:spTree>
    <p:extLst>
      <p:ext uri="{BB962C8B-B14F-4D97-AF65-F5344CB8AC3E}">
        <p14:creationId xmlns:p14="http://schemas.microsoft.com/office/powerpoint/2010/main" val="358287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4154984"/>
          </a:xfrm>
          <a:prstGeom prst="rect">
            <a:avLst/>
          </a:prstGeom>
        </p:spPr>
        <p:txBody>
          <a:bodyPr wrap="square">
            <a:spAutoFit/>
          </a:bodyPr>
          <a:lstStyle/>
          <a:p>
            <a:endParaRPr lang="tr-TR" sz="2400" b="1" dirty="0">
              <a:solidFill>
                <a:srgbClr val="FFFF00"/>
              </a:solidFill>
            </a:endParaRPr>
          </a:p>
          <a:p>
            <a:r>
              <a:rPr lang="tr-TR" sz="2400" b="1" dirty="0" smtClean="0">
                <a:solidFill>
                  <a:prstClr val="white"/>
                </a:solidFill>
                <a:latin typeface="Times New Roman" pitchFamily="18" charset="0"/>
                <a:cs typeface="Times New Roman" pitchFamily="18" charset="0"/>
              </a:rPr>
              <a:t>Kuantum </a:t>
            </a:r>
            <a:r>
              <a:rPr lang="tr-TR" sz="2400" b="1" dirty="0">
                <a:solidFill>
                  <a:prstClr val="white"/>
                </a:solidFill>
                <a:latin typeface="Times New Roman" pitchFamily="18" charset="0"/>
                <a:cs typeface="Times New Roman" pitchFamily="18" charset="0"/>
              </a:rPr>
              <a:t>bilgisayarlar normal bilgisayarların kapasitesinden çok daha büyük hesaplamalar yapabilir. </a:t>
            </a:r>
            <a:endParaRPr lang="tr-TR" sz="2400" b="1" dirty="0" smtClean="0">
              <a:solidFill>
                <a:prstClr val="white"/>
              </a:solidFill>
              <a:latin typeface="Times New Roman" pitchFamily="18" charset="0"/>
              <a:cs typeface="Times New Roman" pitchFamily="18" charset="0"/>
            </a:endParaRPr>
          </a:p>
          <a:p>
            <a:endParaRPr lang="tr-TR" sz="2400" b="1" dirty="0" smtClean="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Günümüzde </a:t>
            </a:r>
            <a:r>
              <a:rPr lang="tr-TR" sz="2400" b="1" dirty="0">
                <a:solidFill>
                  <a:prstClr val="white"/>
                </a:solidFill>
                <a:latin typeface="Times New Roman" pitchFamily="18" charset="0"/>
                <a:cs typeface="Times New Roman" pitchFamily="18" charset="0"/>
              </a:rPr>
              <a:t>bilgisayarların şifreleme güvenliği çok büyük sayılara bağlıdır ve bu sayılar normal bilgisayarlarla evrenin yaşam süresi boyunca kırılması mümkün olmayan sayılardır. </a:t>
            </a:r>
            <a:endParaRPr lang="tr-TR" sz="2400" b="1" dirty="0" smtClean="0">
              <a:solidFill>
                <a:prstClr val="white"/>
              </a:solidFill>
              <a:latin typeface="Times New Roman" pitchFamily="18" charset="0"/>
              <a:cs typeface="Times New Roman" pitchFamily="18" charset="0"/>
            </a:endParaRPr>
          </a:p>
          <a:p>
            <a:endParaRPr lang="tr-TR" sz="2400" b="1" dirty="0">
              <a:solidFill>
                <a:prstClr val="white"/>
              </a:solidFill>
              <a:latin typeface="Times New Roman" pitchFamily="18" charset="0"/>
              <a:cs typeface="Times New Roman" pitchFamily="18" charset="0"/>
            </a:endParaRPr>
          </a:p>
          <a:p>
            <a:r>
              <a:rPr lang="tr-TR" sz="2400" b="1" dirty="0" smtClean="0">
                <a:solidFill>
                  <a:prstClr val="white"/>
                </a:solidFill>
                <a:latin typeface="Times New Roman" pitchFamily="18" charset="0"/>
                <a:cs typeface="Times New Roman" pitchFamily="18" charset="0"/>
              </a:rPr>
              <a:t>Fakat </a:t>
            </a:r>
            <a:r>
              <a:rPr lang="tr-TR" sz="2400" b="1" dirty="0">
                <a:solidFill>
                  <a:prstClr val="white"/>
                </a:solidFill>
                <a:latin typeface="Times New Roman" pitchFamily="18" charset="0"/>
                <a:cs typeface="Times New Roman" pitchFamily="18" charset="0"/>
              </a:rPr>
              <a:t>kuantum bilgisayarlar bu sayıları mantıklı süreler içerisinde çarpıp </a:t>
            </a:r>
            <a:r>
              <a:rPr lang="tr-TR" sz="2400" b="1" dirty="0" smtClean="0">
                <a:solidFill>
                  <a:prstClr val="white"/>
                </a:solidFill>
                <a:latin typeface="Times New Roman" pitchFamily="18" charset="0"/>
                <a:cs typeface="Times New Roman" pitchFamily="18" charset="0"/>
              </a:rPr>
              <a:t>hesaplayabilir.</a:t>
            </a:r>
          </a:p>
          <a:p>
            <a:endParaRPr lang="tr-TR" sz="24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57420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1569660"/>
          </a:xfrm>
          <a:prstGeom prst="rect">
            <a:avLst/>
          </a:prstGeom>
        </p:spPr>
        <p:txBody>
          <a:bodyPr wrap="square">
            <a:spAutoFit/>
          </a:bodyPr>
          <a:lstStyle/>
          <a:p>
            <a:r>
              <a:rPr lang="tr-TR" sz="2400" b="1" dirty="0" smtClean="0">
                <a:solidFill>
                  <a:prstClr val="white"/>
                </a:solidFill>
                <a:latin typeface="Times New Roman" pitchFamily="18" charset="0"/>
                <a:cs typeface="Times New Roman" pitchFamily="18" charset="0"/>
              </a:rPr>
              <a:t>Şimdiden </a:t>
            </a:r>
            <a:r>
              <a:rPr lang="tr-TR" sz="2400" b="1" dirty="0">
                <a:solidFill>
                  <a:prstClr val="white"/>
                </a:solidFill>
                <a:latin typeface="Times New Roman" pitchFamily="18" charset="0"/>
                <a:cs typeface="Times New Roman" pitchFamily="18" charset="0"/>
              </a:rPr>
              <a:t>çalışan kuantum bilgisayarlar var, (IBM, CES 2019'da, laboratuvar dışında kullanılmak üzere tasarlanan ilk kuantum bilgisayarının tanıtımını </a:t>
            </a:r>
            <a:r>
              <a:rPr lang="tr-TR" sz="2400" b="1" dirty="0" smtClean="0">
                <a:solidFill>
                  <a:prstClr val="white"/>
                </a:solidFill>
                <a:latin typeface="Times New Roman" pitchFamily="18" charset="0"/>
                <a:cs typeface="Times New Roman" pitchFamily="18" charset="0"/>
              </a:rPr>
              <a:t>gerçekleştirdi) </a:t>
            </a:r>
            <a:r>
              <a:rPr lang="tr-TR" sz="2400" b="1" dirty="0">
                <a:solidFill>
                  <a:prstClr val="white"/>
                </a:solidFill>
                <a:latin typeface="Times New Roman" pitchFamily="18" charset="0"/>
                <a:cs typeface="Times New Roman" pitchFamily="18" charset="0"/>
              </a:rPr>
              <a:t>fakat henüz klasik bilgisayarların yerini alacak yeterli güce sahip değil. </a:t>
            </a:r>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75" y="2564904"/>
            <a:ext cx="6718517" cy="3888431"/>
          </a:xfrm>
          <a:prstGeom prst="rect">
            <a:avLst/>
          </a:prstGeom>
        </p:spPr>
      </p:pic>
    </p:spTree>
    <p:extLst>
      <p:ext uri="{BB962C8B-B14F-4D97-AF65-F5344CB8AC3E}">
        <p14:creationId xmlns:p14="http://schemas.microsoft.com/office/powerpoint/2010/main" val="326880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5139869"/>
          </a:xfrm>
          <a:prstGeom prst="rect">
            <a:avLst/>
          </a:prstGeom>
        </p:spPr>
        <p:txBody>
          <a:bodyPr wrap="square">
            <a:spAutoFit/>
          </a:bodyPr>
          <a:lstStyle/>
          <a:p>
            <a:r>
              <a:rPr lang="tr-TR" sz="2400" b="1" dirty="0" smtClean="0">
                <a:solidFill>
                  <a:srgbClr val="FFFF00"/>
                </a:solidFill>
              </a:rPr>
              <a:t>İNTERNET…</a:t>
            </a:r>
          </a:p>
          <a:p>
            <a:endParaRPr lang="tr-TR" sz="2400" b="1" dirty="0">
              <a:solidFill>
                <a:srgbClr val="FFFF00"/>
              </a:solidFill>
            </a:endParaRPr>
          </a:p>
          <a:p>
            <a:r>
              <a:rPr lang="tr-TR" sz="2800" b="1" dirty="0">
                <a:solidFill>
                  <a:schemeClr val="bg1"/>
                </a:solidFill>
                <a:latin typeface="Times New Roman" pitchFamily="18" charset="0"/>
                <a:cs typeface="Times New Roman" pitchFamily="18" charset="0"/>
              </a:rPr>
              <a:t>1960‘ların başında ABD Savunma Bakanlığı tarafından desteklenen ağ çalışmalarından birisi, İnternet Protokolü’nü (IP) kullanan ilk ağ olan </a:t>
            </a:r>
            <a:r>
              <a:rPr lang="tr-TR" sz="2800" b="1" dirty="0" err="1">
                <a:solidFill>
                  <a:schemeClr val="bg1"/>
                </a:solidFill>
                <a:latin typeface="Times New Roman" pitchFamily="18" charset="0"/>
                <a:cs typeface="Times New Roman" pitchFamily="18" charset="0"/>
              </a:rPr>
              <a:t>ARPANET‘tir</a:t>
            </a:r>
            <a:r>
              <a:rPr lang="tr-TR" sz="2800" b="1" dirty="0">
                <a:solidFill>
                  <a:schemeClr val="bg1"/>
                </a:solidFill>
                <a:latin typeface="Times New Roman" pitchFamily="18" charset="0"/>
                <a:cs typeface="Times New Roman" pitchFamily="18" charset="0"/>
              </a:rPr>
              <a:t>. </a:t>
            </a:r>
            <a:endParaRPr lang="tr-TR" sz="2800" b="1" dirty="0" smtClean="0">
              <a:solidFill>
                <a:schemeClr val="bg1"/>
              </a:solidFill>
              <a:latin typeface="Times New Roman" pitchFamily="18" charset="0"/>
              <a:cs typeface="Times New Roman" pitchFamily="18" charset="0"/>
            </a:endParaRPr>
          </a:p>
          <a:p>
            <a:endParaRPr lang="tr-TR" sz="2800" b="1" dirty="0">
              <a:solidFill>
                <a:schemeClr val="bg1"/>
              </a:solidFill>
              <a:latin typeface="Times New Roman" pitchFamily="18" charset="0"/>
              <a:cs typeface="Times New Roman" pitchFamily="18" charset="0"/>
            </a:endParaRPr>
          </a:p>
          <a:p>
            <a:r>
              <a:rPr lang="tr-TR" sz="2800" b="1" dirty="0" smtClean="0">
                <a:solidFill>
                  <a:schemeClr val="bg1"/>
                </a:solidFill>
                <a:latin typeface="Times New Roman" pitchFamily="18" charset="0"/>
                <a:cs typeface="Times New Roman" pitchFamily="18" charset="0"/>
              </a:rPr>
              <a:t>ARPANET </a:t>
            </a:r>
            <a:r>
              <a:rPr lang="tr-TR" sz="2800" b="1" dirty="0">
                <a:solidFill>
                  <a:schemeClr val="bg1"/>
                </a:solidFill>
                <a:latin typeface="Times New Roman" pitchFamily="18" charset="0"/>
                <a:cs typeface="Times New Roman" pitchFamily="18" charset="0"/>
              </a:rPr>
              <a:t>(Gelişmiş Araştırma Projeleri Dairesi Ağı), ABD Savunma Bakanlığı bünyesine bağlı ARPA (Gelişmiş Savunma Araştırmaları Projeleri Birimi) tarafından geliştirilen dünyanın ilk paket dağıtımı ağı ve evrensel İnternet‘in öncülüdür</a:t>
            </a:r>
            <a:r>
              <a:rPr lang="tr-TR" sz="2800" b="1" dirty="0" smtClean="0">
                <a:solidFill>
                  <a:schemeClr val="bg1"/>
                </a:solidFill>
              </a:rPr>
              <a:t>.</a:t>
            </a:r>
          </a:p>
        </p:txBody>
      </p:sp>
    </p:spTree>
    <p:extLst>
      <p:ext uri="{BB962C8B-B14F-4D97-AF65-F5344CB8AC3E}">
        <p14:creationId xmlns:p14="http://schemas.microsoft.com/office/powerpoint/2010/main" val="2380711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4708981"/>
          </a:xfrm>
          <a:prstGeom prst="rect">
            <a:avLst/>
          </a:prstGeom>
        </p:spPr>
        <p:txBody>
          <a:bodyPr wrap="square">
            <a:spAutoFit/>
          </a:bodyPr>
          <a:lstStyle/>
          <a:p>
            <a:r>
              <a:rPr lang="tr-TR" sz="2400" b="1" dirty="0" smtClean="0">
                <a:solidFill>
                  <a:srgbClr val="FFFF00"/>
                </a:solidFill>
              </a:rPr>
              <a:t>İNTERNET…</a:t>
            </a:r>
          </a:p>
          <a:p>
            <a:endParaRPr lang="tr-TR" sz="2400" b="1" dirty="0">
              <a:solidFill>
                <a:srgbClr val="FFFF00"/>
              </a:solidFill>
            </a:endParaRPr>
          </a:p>
          <a:p>
            <a:r>
              <a:rPr lang="tr-TR" sz="2800" b="1" dirty="0" smtClean="0">
                <a:solidFill>
                  <a:prstClr val="white"/>
                </a:solidFill>
                <a:latin typeface="Times New Roman" pitchFamily="18" charset="0"/>
                <a:cs typeface="Times New Roman" pitchFamily="18" charset="0"/>
              </a:rPr>
              <a:t>1990lı </a:t>
            </a:r>
            <a:r>
              <a:rPr lang="tr-TR" sz="2800" b="1" dirty="0">
                <a:solidFill>
                  <a:prstClr val="white"/>
                </a:solidFill>
                <a:latin typeface="Times New Roman" pitchFamily="18" charset="0"/>
                <a:cs typeface="Times New Roman" pitchFamily="18" charset="0"/>
              </a:rPr>
              <a:t>yılların başlarında </a:t>
            </a:r>
            <a:r>
              <a:rPr lang="tr-TR" sz="2800" b="1" dirty="0" err="1">
                <a:solidFill>
                  <a:prstClr val="white"/>
                </a:solidFill>
                <a:latin typeface="Times New Roman" pitchFamily="18" charset="0"/>
                <a:cs typeface="Times New Roman" pitchFamily="18" charset="0"/>
              </a:rPr>
              <a:t>CERN’in</a:t>
            </a:r>
            <a:r>
              <a:rPr lang="tr-TR" sz="2800" b="1" dirty="0">
                <a:solidFill>
                  <a:prstClr val="white"/>
                </a:solidFill>
                <a:latin typeface="Times New Roman" pitchFamily="18" charset="0"/>
                <a:cs typeface="Times New Roman" pitchFamily="18" charset="0"/>
              </a:rPr>
              <a:t> (Avrupa Nükleer Araştırma Merkezi) direktifleri doğrultusunda İngiliz fizikçi ve bilgisayar bilimci Tim </a:t>
            </a:r>
            <a:r>
              <a:rPr lang="tr-TR" sz="2800" b="1" dirty="0" err="1">
                <a:solidFill>
                  <a:prstClr val="white"/>
                </a:solidFill>
                <a:latin typeface="Times New Roman" pitchFamily="18" charset="0"/>
                <a:cs typeface="Times New Roman" pitchFamily="18" charset="0"/>
              </a:rPr>
              <a:t>Berners</a:t>
            </a:r>
            <a:r>
              <a:rPr lang="tr-TR" sz="2800" b="1" dirty="0">
                <a:solidFill>
                  <a:prstClr val="white"/>
                </a:solidFill>
                <a:latin typeface="Times New Roman" pitchFamily="18" charset="0"/>
                <a:cs typeface="Times New Roman" pitchFamily="18" charset="0"/>
              </a:rPr>
              <a:t>-Lee‘nin World </a:t>
            </a:r>
            <a:r>
              <a:rPr lang="tr-TR" sz="2800" b="1" dirty="0" err="1">
                <a:solidFill>
                  <a:prstClr val="white"/>
                </a:solidFill>
                <a:latin typeface="Times New Roman" pitchFamily="18" charset="0"/>
                <a:cs typeface="Times New Roman" pitchFamily="18" charset="0"/>
              </a:rPr>
              <a:t>Wide</a:t>
            </a:r>
            <a:r>
              <a:rPr lang="tr-TR" sz="2800" b="1" dirty="0">
                <a:solidFill>
                  <a:prstClr val="white"/>
                </a:solidFill>
                <a:latin typeface="Times New Roman" pitchFamily="18" charset="0"/>
                <a:cs typeface="Times New Roman" pitchFamily="18" charset="0"/>
              </a:rPr>
              <a:t> Web (kısaca WWW) protokolünü geliştirmesiyle ve bu servisin 1990lı yılların ortalarına doğru yine CERN tarafından bütün insanlığın hizmetine sunulmasının kararlaştırılmasıyla beraber, hepimizin bildiği ikinci internet dönemi başladı</a:t>
            </a:r>
            <a:r>
              <a:rPr lang="tr-TR" sz="2800" b="1" dirty="0">
                <a:solidFill>
                  <a:prstClr val="white"/>
                </a:solidFill>
              </a:rPr>
              <a:t>.</a:t>
            </a:r>
          </a:p>
          <a:p>
            <a:endParaRPr lang="tr-TR" sz="28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572599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3108543"/>
          </a:xfrm>
          <a:prstGeom prst="rect">
            <a:avLst/>
          </a:prstGeom>
        </p:spPr>
        <p:txBody>
          <a:bodyPr wrap="square">
            <a:spAutoFit/>
          </a:bodyPr>
          <a:lstStyle/>
          <a:p>
            <a:r>
              <a:rPr lang="tr-TR" sz="2800" b="1" dirty="0" smtClean="0">
                <a:solidFill>
                  <a:prstClr val="white"/>
                </a:solidFill>
                <a:latin typeface="Times New Roman" pitchFamily="18" charset="0"/>
                <a:cs typeface="Times New Roman" pitchFamily="18" charset="0"/>
              </a:rPr>
              <a:t>Dünyadaki 8 milyara yakın </a:t>
            </a:r>
            <a:r>
              <a:rPr lang="tr-TR" sz="2800" b="1" dirty="0">
                <a:solidFill>
                  <a:prstClr val="white"/>
                </a:solidFill>
                <a:latin typeface="Times New Roman" pitchFamily="18" charset="0"/>
                <a:cs typeface="Times New Roman" pitchFamily="18" charset="0"/>
              </a:rPr>
              <a:t>insanın </a:t>
            </a:r>
            <a:r>
              <a:rPr lang="tr-TR" sz="2800" b="1" dirty="0" smtClean="0">
                <a:solidFill>
                  <a:prstClr val="white"/>
                </a:solidFill>
                <a:latin typeface="Times New Roman" pitchFamily="18" charset="0"/>
                <a:cs typeface="Times New Roman" pitchFamily="18" charset="0"/>
              </a:rPr>
              <a:t>4.5 </a:t>
            </a:r>
            <a:r>
              <a:rPr lang="tr-TR" sz="2800" b="1" dirty="0">
                <a:solidFill>
                  <a:prstClr val="white"/>
                </a:solidFill>
                <a:latin typeface="Times New Roman" pitchFamily="18" charset="0"/>
                <a:cs typeface="Times New Roman" pitchFamily="18" charset="0"/>
              </a:rPr>
              <a:t>milyarı internete </a:t>
            </a:r>
            <a:r>
              <a:rPr lang="tr-TR" sz="2800" b="1" dirty="0" smtClean="0">
                <a:solidFill>
                  <a:prstClr val="white"/>
                </a:solidFill>
                <a:latin typeface="Times New Roman" pitchFamily="18" charset="0"/>
                <a:cs typeface="Times New Roman" pitchFamily="18" charset="0"/>
              </a:rPr>
              <a:t>giriyor. </a:t>
            </a:r>
            <a:r>
              <a:rPr lang="tr-TR" sz="2800" b="1" dirty="0">
                <a:solidFill>
                  <a:prstClr val="white"/>
                </a:solidFill>
                <a:latin typeface="Times New Roman" pitchFamily="18" charset="0"/>
                <a:cs typeface="Times New Roman" pitchFamily="18" charset="0"/>
              </a:rPr>
              <a:t>Yaklaşık 3 milyar insan da sosyal </a:t>
            </a:r>
            <a:r>
              <a:rPr lang="tr-TR" sz="2800" b="1" dirty="0" smtClean="0">
                <a:solidFill>
                  <a:prstClr val="white"/>
                </a:solidFill>
                <a:latin typeface="Times New Roman" pitchFamily="18" charset="0"/>
                <a:cs typeface="Times New Roman" pitchFamily="18" charset="0"/>
              </a:rPr>
              <a:t>medyayı kullanıyor</a:t>
            </a:r>
            <a:r>
              <a:rPr lang="tr-TR" sz="2800" b="1" dirty="0">
                <a:solidFill>
                  <a:prstClr val="white"/>
                </a:solidFill>
                <a:latin typeface="Times New Roman" pitchFamily="18" charset="0"/>
                <a:cs typeface="Times New Roman" pitchFamily="18" charset="0"/>
              </a:rPr>
              <a:t>. </a:t>
            </a:r>
          </a:p>
          <a:p>
            <a:r>
              <a:rPr lang="tr-TR" sz="2800" b="1" dirty="0" smtClean="0">
                <a:solidFill>
                  <a:prstClr val="white"/>
                </a:solidFill>
                <a:latin typeface="Times New Roman" pitchFamily="18" charset="0"/>
                <a:cs typeface="Times New Roman" pitchFamily="18" charset="0"/>
              </a:rPr>
              <a:t>Ağ </a:t>
            </a:r>
            <a:r>
              <a:rPr lang="tr-TR" sz="2800" b="1" dirty="0">
                <a:solidFill>
                  <a:prstClr val="white"/>
                </a:solidFill>
                <a:latin typeface="Times New Roman" pitchFamily="18" charset="0"/>
                <a:cs typeface="Times New Roman" pitchFamily="18" charset="0"/>
              </a:rPr>
              <a:t>etkisinden faydalanan ve günümüze iz bırakan </a:t>
            </a:r>
            <a:r>
              <a:rPr lang="tr-TR" sz="2800" b="1" dirty="0" err="1">
                <a:solidFill>
                  <a:prstClr val="white"/>
                </a:solidFill>
                <a:latin typeface="Times New Roman" pitchFamily="18" charset="0"/>
                <a:cs typeface="Times New Roman" pitchFamily="18" charset="0"/>
              </a:rPr>
              <a:t>YouTube</a:t>
            </a:r>
            <a:r>
              <a:rPr lang="tr-TR" sz="2800" b="1" dirty="0">
                <a:solidFill>
                  <a:prstClr val="white"/>
                </a:solidFill>
                <a:latin typeface="Times New Roman" pitchFamily="18" charset="0"/>
                <a:cs typeface="Times New Roman" pitchFamily="18" charset="0"/>
              </a:rPr>
              <a:t>, Facebook, </a:t>
            </a:r>
            <a:r>
              <a:rPr lang="tr-TR" sz="2800" b="1" dirty="0" err="1">
                <a:solidFill>
                  <a:prstClr val="white"/>
                </a:solidFill>
                <a:latin typeface="Times New Roman" pitchFamily="18" charset="0"/>
                <a:cs typeface="Times New Roman" pitchFamily="18" charset="0"/>
              </a:rPr>
              <a:t>Twitter</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Yelp</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SlideShare</a:t>
            </a:r>
            <a:r>
              <a:rPr lang="tr-TR" sz="2800" b="1" dirty="0">
                <a:solidFill>
                  <a:prstClr val="white"/>
                </a:solidFill>
                <a:latin typeface="Times New Roman" pitchFamily="18" charset="0"/>
                <a:cs typeface="Times New Roman" pitchFamily="18" charset="0"/>
              </a:rPr>
              <a:t> gibi şirketler 2000’li yıllarda kurularak hızla büyüdüler</a:t>
            </a:r>
          </a:p>
          <a:p>
            <a:endParaRPr lang="tr-TR" sz="2800" b="1" dirty="0" smtClean="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7" y="3140968"/>
            <a:ext cx="7704856" cy="3327998"/>
          </a:xfrm>
          <a:prstGeom prst="rect">
            <a:avLst/>
          </a:prstGeom>
        </p:spPr>
      </p:pic>
    </p:spTree>
    <p:extLst>
      <p:ext uri="{BB962C8B-B14F-4D97-AF65-F5344CB8AC3E}">
        <p14:creationId xmlns:p14="http://schemas.microsoft.com/office/powerpoint/2010/main" val="1351722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5570756"/>
          </a:xfrm>
          <a:prstGeom prst="rect">
            <a:avLst/>
          </a:prstGeom>
        </p:spPr>
        <p:txBody>
          <a:bodyPr wrap="square">
            <a:spAutoFit/>
          </a:bodyPr>
          <a:lstStyle/>
          <a:p>
            <a:r>
              <a:rPr lang="tr-TR" sz="2400" b="1" dirty="0" smtClean="0">
                <a:solidFill>
                  <a:srgbClr val="FFFF00"/>
                </a:solidFill>
              </a:rPr>
              <a:t>İNTERNET…</a:t>
            </a:r>
          </a:p>
          <a:p>
            <a:endParaRPr lang="tr-TR" sz="2400" b="1" dirty="0">
              <a:solidFill>
                <a:srgbClr val="FFFF00"/>
              </a:solidFill>
            </a:endParaRPr>
          </a:p>
          <a:p>
            <a:r>
              <a:rPr lang="tr-TR" sz="2800" b="1" dirty="0" smtClean="0">
                <a:solidFill>
                  <a:prstClr val="white"/>
                </a:solidFill>
                <a:latin typeface="Times New Roman" pitchFamily="18" charset="0"/>
                <a:cs typeface="Times New Roman" pitchFamily="18" charset="0"/>
              </a:rPr>
              <a:t>Web </a:t>
            </a:r>
            <a:r>
              <a:rPr lang="tr-TR" sz="2800" b="1" dirty="0">
                <a:solidFill>
                  <a:prstClr val="white"/>
                </a:solidFill>
                <a:latin typeface="Times New Roman" pitchFamily="18" charset="0"/>
                <a:cs typeface="Times New Roman" pitchFamily="18" charset="0"/>
              </a:rPr>
              <a:t>1.0’ </a:t>
            </a:r>
            <a:r>
              <a:rPr lang="tr-TR" sz="2800" b="1" dirty="0" err="1">
                <a:solidFill>
                  <a:prstClr val="white"/>
                </a:solidFill>
                <a:latin typeface="Times New Roman" pitchFamily="18" charset="0"/>
                <a:cs typeface="Times New Roman" pitchFamily="18" charset="0"/>
              </a:rPr>
              <a:t>ın</a:t>
            </a:r>
            <a:r>
              <a:rPr lang="tr-TR" sz="2800" b="1" dirty="0">
                <a:solidFill>
                  <a:prstClr val="white"/>
                </a:solidFill>
                <a:latin typeface="Times New Roman" pitchFamily="18" charset="0"/>
                <a:cs typeface="Times New Roman" pitchFamily="18" charset="0"/>
              </a:rPr>
              <a:t> aksine Web 2.0 ile daha önce hiç olmadığı kadar </a:t>
            </a:r>
            <a:r>
              <a:rPr lang="tr-TR" sz="2800" b="1" dirty="0" err="1">
                <a:solidFill>
                  <a:prstClr val="white"/>
                </a:solidFill>
                <a:latin typeface="Times New Roman" pitchFamily="18" charset="0"/>
                <a:cs typeface="Times New Roman" pitchFamily="18" charset="0"/>
              </a:rPr>
              <a:t>Web’in</a:t>
            </a:r>
            <a:r>
              <a:rPr lang="tr-TR" sz="2800" b="1" dirty="0">
                <a:solidFill>
                  <a:prstClr val="white"/>
                </a:solidFill>
                <a:latin typeface="Times New Roman" pitchFamily="18" charset="0"/>
                <a:cs typeface="Times New Roman" pitchFamily="18" charset="0"/>
              </a:rPr>
              <a:t> gelişiminde büyük rol oynadılar.</a:t>
            </a:r>
          </a:p>
          <a:p>
            <a:endParaRPr lang="tr-TR" sz="2800" b="1" dirty="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Web </a:t>
            </a:r>
            <a:r>
              <a:rPr lang="tr-TR" sz="2800" b="1" dirty="0">
                <a:solidFill>
                  <a:prstClr val="white"/>
                </a:solidFill>
                <a:latin typeface="Times New Roman" pitchFamily="18" charset="0"/>
                <a:cs typeface="Times New Roman" pitchFamily="18" charset="0"/>
              </a:rPr>
              <a:t>2.0 teknolojisini insanlara ücretsiz sunarak bilişim teknolojileri endüstrisini en çok etkileyen şirketler </a:t>
            </a:r>
            <a:r>
              <a:rPr lang="tr-TR" sz="2800" b="1" dirty="0" err="1">
                <a:solidFill>
                  <a:prstClr val="white"/>
                </a:solidFill>
                <a:latin typeface="Times New Roman" pitchFamily="18" charset="0"/>
                <a:cs typeface="Times New Roman" pitchFamily="18" charset="0"/>
              </a:rPr>
              <a:t>Yahoo</a:t>
            </a:r>
            <a:r>
              <a:rPr lang="tr-TR" sz="2800" b="1" dirty="0">
                <a:solidFill>
                  <a:prstClr val="white"/>
                </a:solidFill>
                <a:latin typeface="Times New Roman" pitchFamily="18" charset="0"/>
                <a:cs typeface="Times New Roman" pitchFamily="18" charset="0"/>
              </a:rPr>
              <a:t>, Amazon ve Google olmuştur. </a:t>
            </a:r>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r>
              <a:rPr lang="tr-TR" sz="2800" b="1" dirty="0" err="1" smtClean="0">
                <a:solidFill>
                  <a:prstClr val="white"/>
                </a:solidFill>
                <a:latin typeface="Times New Roman" pitchFamily="18" charset="0"/>
                <a:cs typeface="Times New Roman" pitchFamily="18" charset="0"/>
              </a:rPr>
              <a:t>Yahoo</a:t>
            </a:r>
            <a:r>
              <a:rPr lang="tr-TR" sz="2800" b="1" dirty="0">
                <a:solidFill>
                  <a:prstClr val="white"/>
                </a:solidFill>
                <a:latin typeface="Times New Roman" pitchFamily="18" charset="0"/>
                <a:cs typeface="Times New Roman" pitchFamily="18" charset="0"/>
              </a:rPr>
              <a:t>, 1995 yılında herkese e-posta ve ücretsiz servisler </a:t>
            </a:r>
            <a:r>
              <a:rPr lang="tr-TR" sz="2800" b="1" dirty="0" smtClean="0">
                <a:solidFill>
                  <a:prstClr val="white"/>
                </a:solidFill>
                <a:latin typeface="Times New Roman" pitchFamily="18" charset="0"/>
                <a:cs typeface="Times New Roman" pitchFamily="18" charset="0"/>
              </a:rPr>
              <a:t>sundu.</a:t>
            </a: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2003 </a:t>
            </a:r>
            <a:r>
              <a:rPr lang="tr-TR" sz="2800" b="1" dirty="0">
                <a:solidFill>
                  <a:prstClr val="white"/>
                </a:solidFill>
                <a:latin typeface="Times New Roman" pitchFamily="18" charset="0"/>
                <a:cs typeface="Times New Roman" pitchFamily="18" charset="0"/>
              </a:rPr>
              <a:t>yılında Google </a:t>
            </a:r>
            <a:r>
              <a:rPr lang="tr-TR" sz="2800" b="1" dirty="0" err="1">
                <a:solidFill>
                  <a:prstClr val="white"/>
                </a:solidFill>
                <a:latin typeface="Times New Roman" pitchFamily="18" charset="0"/>
                <a:cs typeface="Times New Roman" pitchFamily="18" charset="0"/>
              </a:rPr>
              <a:t>Gmail’i</a:t>
            </a:r>
            <a:r>
              <a:rPr lang="tr-TR" sz="2800" b="1" dirty="0">
                <a:solidFill>
                  <a:prstClr val="white"/>
                </a:solidFill>
                <a:latin typeface="Times New Roman" pitchFamily="18" charset="0"/>
                <a:cs typeface="Times New Roman" pitchFamily="18" charset="0"/>
              </a:rPr>
              <a:t> açmıştır.</a:t>
            </a:r>
            <a:endParaRPr lang="tr-TR" sz="28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803520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6432530"/>
          </a:xfrm>
          <a:prstGeom prst="rect">
            <a:avLst/>
          </a:prstGeom>
        </p:spPr>
        <p:txBody>
          <a:bodyPr wrap="square">
            <a:spAutoFit/>
          </a:bodyPr>
          <a:lstStyle/>
          <a:p>
            <a:r>
              <a:rPr lang="tr-TR" sz="2400" b="1" dirty="0" smtClean="0">
                <a:solidFill>
                  <a:srgbClr val="FFFF00"/>
                </a:solidFill>
              </a:rPr>
              <a:t>İNTERNET…</a:t>
            </a:r>
          </a:p>
          <a:p>
            <a:endParaRPr lang="tr-TR" sz="2400" b="1" dirty="0">
              <a:solidFill>
                <a:srgbClr val="FFFF00"/>
              </a:solidFill>
            </a:endParaRPr>
          </a:p>
          <a:p>
            <a:r>
              <a:rPr lang="tr-TR" sz="2800" b="1" dirty="0">
                <a:solidFill>
                  <a:prstClr val="white"/>
                </a:solidFill>
                <a:latin typeface="Times New Roman" pitchFamily="18" charset="0"/>
                <a:cs typeface="Times New Roman" pitchFamily="18" charset="0"/>
              </a:rPr>
              <a:t>Web 3.0 veya Semantik Web; Web 1.0 ve Web 2.0 özelliklerini makine zekası ile birleştirmiştir. </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Makineler </a:t>
            </a:r>
            <a:r>
              <a:rPr lang="tr-TR" sz="2800" b="1" dirty="0">
                <a:solidFill>
                  <a:prstClr val="white"/>
                </a:solidFill>
                <a:latin typeface="Times New Roman" pitchFamily="18" charset="0"/>
                <a:cs typeface="Times New Roman" pitchFamily="18" charset="0"/>
              </a:rPr>
              <a:t>ve kullanıcılar içeriğin oluşturulmasında, karar vermede baş aktör rolündedirler.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Web </a:t>
            </a:r>
            <a:r>
              <a:rPr lang="tr-TR" sz="2800" b="1" dirty="0">
                <a:solidFill>
                  <a:prstClr val="white"/>
                </a:solidFill>
                <a:latin typeface="Times New Roman" pitchFamily="18" charset="0"/>
                <a:cs typeface="Times New Roman" pitchFamily="18" charset="0"/>
              </a:rPr>
              <a:t>3.0 ile İnternet içeriğindeki veri büyürken çok çeşitli hale gelmiştir.</a:t>
            </a: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Web </a:t>
            </a:r>
            <a:r>
              <a:rPr lang="tr-TR" sz="2800" b="1" dirty="0">
                <a:solidFill>
                  <a:prstClr val="white"/>
                </a:solidFill>
                <a:latin typeface="Times New Roman" pitchFamily="18" charset="0"/>
                <a:cs typeface="Times New Roman" pitchFamily="18" charset="0"/>
              </a:rPr>
              <a:t>3.0 makinelerin veriyi insan gibi anlayabildiği ve kataloglayabildiği entegre bir Web deneyimine yol açmaktadır. </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8857029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1815882"/>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Nesnelerin </a:t>
            </a:r>
            <a:r>
              <a:rPr lang="tr-TR" sz="2800" b="1" dirty="0">
                <a:solidFill>
                  <a:srgbClr val="FFFF00"/>
                </a:solidFill>
                <a:latin typeface="Times New Roman" pitchFamily="18" charset="0"/>
                <a:cs typeface="Times New Roman" pitchFamily="18" charset="0"/>
              </a:rPr>
              <a:t>İnterneti” (Internet </a:t>
            </a:r>
            <a:r>
              <a:rPr lang="tr-TR" sz="2800" b="1" dirty="0" smtClean="0">
                <a:solidFill>
                  <a:srgbClr val="FFFF00"/>
                </a:solidFill>
                <a:latin typeface="Times New Roman" pitchFamily="18" charset="0"/>
                <a:cs typeface="Times New Roman" pitchFamily="18" charset="0"/>
              </a:rPr>
              <a:t>of </a:t>
            </a:r>
            <a:r>
              <a:rPr lang="tr-TR" sz="2800" b="1" dirty="0" err="1" smtClean="0">
                <a:solidFill>
                  <a:srgbClr val="FFFF00"/>
                </a:solidFill>
                <a:latin typeface="Times New Roman" pitchFamily="18" charset="0"/>
                <a:cs typeface="Times New Roman" pitchFamily="18" charset="0"/>
              </a:rPr>
              <a:t>Things</a:t>
            </a:r>
            <a:r>
              <a:rPr lang="tr-TR" sz="2800" b="1" dirty="0">
                <a:solidFill>
                  <a:srgbClr val="FFFF00"/>
                </a:solidFill>
                <a:latin typeface="Times New Roman" pitchFamily="18" charset="0"/>
                <a:cs typeface="Times New Roman" pitchFamily="18" charset="0"/>
              </a:rPr>
              <a:t>, kısaca </a:t>
            </a:r>
            <a:r>
              <a:rPr lang="tr-TR" sz="2800" b="1" dirty="0" err="1" smtClean="0">
                <a:solidFill>
                  <a:srgbClr val="FFFF00"/>
                </a:solidFill>
                <a:latin typeface="Times New Roman" pitchFamily="18" charset="0"/>
                <a:cs typeface="Times New Roman" pitchFamily="18" charset="0"/>
              </a:rPr>
              <a:t>IoT</a:t>
            </a:r>
            <a:r>
              <a:rPr lang="tr-TR" sz="2800" b="1" dirty="0" smtClean="0">
                <a:solidFill>
                  <a:srgbClr val="FFFF00"/>
                </a:solidFill>
                <a:latin typeface="Times New Roman" pitchFamily="18" charset="0"/>
                <a:cs typeface="Times New Roman" pitchFamily="18" charset="0"/>
              </a:rPr>
              <a:t>)</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Fiziksel </a:t>
            </a:r>
            <a:r>
              <a:rPr lang="tr-TR" sz="2800" b="1" dirty="0">
                <a:solidFill>
                  <a:prstClr val="white"/>
                </a:solidFill>
                <a:latin typeface="Times New Roman" pitchFamily="18" charset="0"/>
                <a:cs typeface="Times New Roman" pitchFamily="18" charset="0"/>
              </a:rPr>
              <a:t>nesnelerin birbirleriyle veya daha büyük sistemlerle bağlantılı olduğu iletişim ağıdır. </a:t>
            </a:r>
            <a:endParaRPr lang="tr-TR" sz="2800" b="1" dirty="0" smtClean="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580" y="2348630"/>
            <a:ext cx="7571811" cy="3808180"/>
          </a:xfrm>
          <a:prstGeom prst="rect">
            <a:avLst/>
          </a:prstGeom>
        </p:spPr>
      </p:pic>
    </p:spTree>
    <p:extLst>
      <p:ext uri="{BB962C8B-B14F-4D97-AF65-F5344CB8AC3E}">
        <p14:creationId xmlns:p14="http://schemas.microsoft.com/office/powerpoint/2010/main" val="522568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4">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5">
            <a:extLst>
              <a:ext uri="{BEBA8EAE-BF5A-486C-A8C5-ECC9F3942E4B}">
                <a14:imgProps xmlns:a14="http://schemas.microsoft.com/office/drawing/2010/main">
                  <a14:imgLayer r:embed="rId6">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87392" y="246703"/>
            <a:ext cx="8856984" cy="6494666"/>
          </a:xfrm>
          <a:prstGeom prst="rect">
            <a:avLst/>
          </a:prstGeom>
        </p:spPr>
      </p:pic>
      <p:graphicFrame>
        <p:nvGraphicFramePr>
          <p:cNvPr id="6" name="Nesne 5"/>
          <p:cNvGraphicFramePr>
            <a:graphicFrameLocks noChangeAspect="1"/>
          </p:cNvGraphicFramePr>
          <p:nvPr>
            <p:extLst>
              <p:ext uri="{D42A27DB-BD31-4B8C-83A1-F6EECF244321}">
                <p14:modId xmlns:p14="http://schemas.microsoft.com/office/powerpoint/2010/main" val="1112721334"/>
              </p:ext>
            </p:extLst>
          </p:nvPr>
        </p:nvGraphicFramePr>
        <p:xfrm>
          <a:off x="1711325" y="3184526"/>
          <a:ext cx="5719763" cy="488950"/>
        </p:xfrm>
        <a:graphic>
          <a:graphicData uri="http://schemas.openxmlformats.org/presentationml/2006/ole">
            <mc:AlternateContent xmlns:mc="http://schemas.openxmlformats.org/markup-compatibility/2006">
              <mc:Choice xmlns:v="urn:schemas-microsoft-com:vml" Requires="v">
                <p:oleObj spid="_x0000_s2143" name="Paketleyici Kabuk Nesnesi" showAsIcon="1" r:id="rId7" imgW="5720400" imgH="488520" progId="Package">
                  <p:embed/>
                </p:oleObj>
              </mc:Choice>
              <mc:Fallback>
                <p:oleObj name="Paketleyici Kabuk Nesnesi" showAsIcon="1" r:id="rId7" imgW="5720400" imgH="488520" progId="Package">
                  <p:embed/>
                  <p:pic>
                    <p:nvPicPr>
                      <p:cNvPr id="0" name=""/>
                      <p:cNvPicPr/>
                      <p:nvPr/>
                    </p:nvPicPr>
                    <p:blipFill>
                      <a:blip r:embed="rId8"/>
                      <a:stretch>
                        <a:fillRect/>
                      </a:stretch>
                    </p:blipFill>
                    <p:spPr>
                      <a:xfrm>
                        <a:off x="1711325" y="3184526"/>
                        <a:ext cx="5719763" cy="488950"/>
                      </a:xfrm>
                      <a:prstGeom prst="rect">
                        <a:avLst/>
                      </a:prstGeom>
                    </p:spPr>
                  </p:pic>
                </p:oleObj>
              </mc:Fallback>
            </mc:AlternateContent>
          </a:graphicData>
        </a:graphic>
      </p:graphicFrame>
    </p:spTree>
    <p:extLst>
      <p:ext uri="{BB962C8B-B14F-4D97-AF65-F5344CB8AC3E}">
        <p14:creationId xmlns:p14="http://schemas.microsoft.com/office/powerpoint/2010/main" val="3219495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4401205"/>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Nesnelerin </a:t>
            </a:r>
            <a:r>
              <a:rPr lang="tr-TR" sz="2800" b="1" dirty="0">
                <a:solidFill>
                  <a:srgbClr val="FFFF00"/>
                </a:solidFill>
                <a:latin typeface="Times New Roman" pitchFamily="18" charset="0"/>
                <a:cs typeface="Times New Roman" pitchFamily="18" charset="0"/>
              </a:rPr>
              <a:t>İnterneti” (Internet </a:t>
            </a:r>
            <a:r>
              <a:rPr lang="tr-TR" sz="2800" b="1" dirty="0" smtClean="0">
                <a:solidFill>
                  <a:srgbClr val="FFFF00"/>
                </a:solidFill>
                <a:latin typeface="Times New Roman" pitchFamily="18" charset="0"/>
                <a:cs typeface="Times New Roman" pitchFamily="18" charset="0"/>
              </a:rPr>
              <a:t>of </a:t>
            </a:r>
            <a:r>
              <a:rPr lang="tr-TR" sz="2800" b="1" dirty="0" err="1" smtClean="0">
                <a:solidFill>
                  <a:srgbClr val="FFFF00"/>
                </a:solidFill>
                <a:latin typeface="Times New Roman" pitchFamily="18" charset="0"/>
                <a:cs typeface="Times New Roman" pitchFamily="18" charset="0"/>
              </a:rPr>
              <a:t>Things</a:t>
            </a:r>
            <a:r>
              <a:rPr lang="tr-TR" sz="2800" b="1" dirty="0">
                <a:solidFill>
                  <a:srgbClr val="FFFF00"/>
                </a:solidFill>
                <a:latin typeface="Times New Roman" pitchFamily="18" charset="0"/>
                <a:cs typeface="Times New Roman" pitchFamily="18" charset="0"/>
              </a:rPr>
              <a:t>, kısaca </a:t>
            </a:r>
            <a:r>
              <a:rPr lang="tr-TR" sz="2800" b="1" dirty="0" err="1" smtClean="0">
                <a:solidFill>
                  <a:srgbClr val="FFFF00"/>
                </a:solidFill>
                <a:latin typeface="Times New Roman" pitchFamily="18" charset="0"/>
                <a:cs typeface="Times New Roman" pitchFamily="18" charset="0"/>
              </a:rPr>
              <a:t>IoT</a:t>
            </a:r>
            <a:r>
              <a:rPr lang="tr-TR" sz="2800" b="1" dirty="0" smtClean="0">
                <a:solidFill>
                  <a:srgbClr val="FFFF00"/>
                </a:solidFill>
                <a:latin typeface="Times New Roman" pitchFamily="18" charset="0"/>
                <a:cs typeface="Times New Roman" pitchFamily="18" charset="0"/>
              </a:rPr>
              <a:t>)</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Nesnelerin </a:t>
            </a:r>
            <a:r>
              <a:rPr lang="tr-TR" sz="2800" b="1" dirty="0">
                <a:solidFill>
                  <a:prstClr val="white"/>
                </a:solidFill>
                <a:latin typeface="Times New Roman" pitchFamily="18" charset="0"/>
                <a:cs typeface="Times New Roman" pitchFamily="18" charset="0"/>
              </a:rPr>
              <a:t>tekil anahtar ile işaretlenerek İnternet altyapısı üzerinden birlikte çalışabilmesi ve bu sayede küçük parçaların toplamından daha büyük değerler oluşturulması öngörülmüştür</a:t>
            </a:r>
            <a:r>
              <a:rPr lang="tr-TR" sz="2800" b="1" dirty="0" smtClean="0">
                <a:solidFill>
                  <a:prstClr val="white"/>
                </a:solidFill>
                <a:latin typeface="Times New Roman" pitchFamily="18" charset="0"/>
                <a:cs typeface="Times New Roman" pitchFamily="18" charset="0"/>
              </a:rPr>
              <a:t>.</a:t>
            </a:r>
          </a:p>
          <a:p>
            <a:endParaRPr lang="tr-TR" sz="2800" b="1" dirty="0" smtClean="0">
              <a:solidFill>
                <a:prstClr val="white"/>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2020 yılında yaklaşık </a:t>
            </a:r>
            <a:r>
              <a:rPr lang="tr-TR" sz="2800" b="1" dirty="0" smtClean="0">
                <a:solidFill>
                  <a:prstClr val="white"/>
                </a:solidFill>
                <a:latin typeface="Times New Roman" pitchFamily="18" charset="0"/>
                <a:cs typeface="Times New Roman" pitchFamily="18" charset="0"/>
              </a:rPr>
              <a:t>46 </a:t>
            </a:r>
            <a:r>
              <a:rPr lang="tr-TR" sz="2800" b="1" dirty="0">
                <a:solidFill>
                  <a:prstClr val="white"/>
                </a:solidFill>
                <a:latin typeface="Times New Roman" pitchFamily="18" charset="0"/>
                <a:cs typeface="Times New Roman" pitchFamily="18" charset="0"/>
              </a:rPr>
              <a:t>milyar ürünün bir şekilde internete bağlanılacağı tahmin ediliyor.</a:t>
            </a:r>
          </a:p>
          <a:p>
            <a:endParaRPr lang="tr-TR" sz="28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282346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3108543"/>
          </a:xfrm>
          <a:prstGeom prst="rect">
            <a:avLst/>
          </a:prstGeom>
        </p:spPr>
        <p:txBody>
          <a:bodyPr wrap="square">
            <a:spAutoFit/>
          </a:bodyPr>
          <a:lstStyle/>
          <a:p>
            <a:r>
              <a:rPr lang="tr-TR" sz="2800" b="1" dirty="0" err="1" smtClean="0">
                <a:solidFill>
                  <a:srgbClr val="FFFF00"/>
                </a:solidFill>
                <a:latin typeface="Times New Roman" pitchFamily="18" charset="0"/>
                <a:cs typeface="Times New Roman" pitchFamily="18" charset="0"/>
              </a:rPr>
              <a:t>Big</a:t>
            </a:r>
            <a:r>
              <a:rPr lang="tr-TR" sz="2800" b="1" dirty="0" smtClean="0">
                <a:solidFill>
                  <a:srgbClr val="FFFF00"/>
                </a:solidFill>
                <a:latin typeface="Times New Roman" pitchFamily="18" charset="0"/>
                <a:cs typeface="Times New Roman" pitchFamily="18" charset="0"/>
              </a:rPr>
              <a:t> Data ve Veri Mülkiyeti…</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Sermayenin </a:t>
            </a:r>
            <a:r>
              <a:rPr lang="tr-TR" sz="2800" b="1" dirty="0">
                <a:solidFill>
                  <a:prstClr val="white"/>
                </a:solidFill>
                <a:latin typeface="Times New Roman" pitchFamily="18" charset="0"/>
                <a:cs typeface="Times New Roman" pitchFamily="18" charset="0"/>
              </a:rPr>
              <a:t>yapısı değişiyor, yeni sermaye; veri mülkiyeti…</a:t>
            </a:r>
          </a:p>
          <a:p>
            <a:r>
              <a:rPr lang="tr-TR" sz="2800" b="1" dirty="0" smtClean="0">
                <a:solidFill>
                  <a:prstClr val="white"/>
                </a:solidFill>
                <a:latin typeface="Times New Roman" pitchFamily="18" charset="0"/>
                <a:cs typeface="Times New Roman" pitchFamily="18" charset="0"/>
              </a:rPr>
              <a:t>Verinin </a:t>
            </a:r>
            <a:r>
              <a:rPr lang="tr-TR" sz="2800" b="1" dirty="0">
                <a:solidFill>
                  <a:prstClr val="white"/>
                </a:solidFill>
                <a:latin typeface="Times New Roman" pitchFamily="18" charset="0"/>
                <a:cs typeface="Times New Roman" pitchFamily="18" charset="0"/>
              </a:rPr>
              <a:t>toplanması, </a:t>
            </a:r>
            <a:r>
              <a:rPr lang="tr-TR" sz="2800" b="1" dirty="0" smtClean="0">
                <a:solidFill>
                  <a:prstClr val="white"/>
                </a:solidFill>
                <a:latin typeface="Times New Roman" pitchFamily="18" charset="0"/>
                <a:cs typeface="Times New Roman" pitchFamily="18" charset="0"/>
              </a:rPr>
              <a:t>elde </a:t>
            </a:r>
            <a:r>
              <a:rPr lang="tr-TR" sz="2800" b="1" dirty="0">
                <a:solidFill>
                  <a:prstClr val="white"/>
                </a:solidFill>
                <a:latin typeface="Times New Roman" pitchFamily="18" charset="0"/>
                <a:cs typeface="Times New Roman" pitchFamily="18" charset="0"/>
              </a:rPr>
              <a:t>bulundurulması</a:t>
            </a:r>
            <a:r>
              <a:rPr lang="tr-TR" sz="2800" b="1" dirty="0" smtClean="0">
                <a:solidFill>
                  <a:prstClr val="white"/>
                </a:solidFill>
                <a:latin typeface="Times New Roman" pitchFamily="18" charset="0"/>
                <a:cs typeface="Times New Roman" pitchFamily="18" charset="0"/>
              </a:rPr>
              <a:t>, </a:t>
            </a:r>
            <a:r>
              <a:rPr lang="tr-TR" sz="2800" b="1" dirty="0">
                <a:solidFill>
                  <a:prstClr val="white"/>
                </a:solidFill>
                <a:latin typeface="Times New Roman" pitchFamily="18" charset="0"/>
                <a:cs typeface="Times New Roman" pitchFamily="18" charset="0"/>
              </a:rPr>
              <a:t>işlenmesi, özetle verinin kendisi, yaşadığımız süreçte en önemli bilgi ve meta olarak karşımıza çıkmakta ve dijital dönüşümün yapıtaşını oluşturmaktadır. </a:t>
            </a:r>
            <a:endParaRPr lang="tr-TR" sz="2800" b="1" dirty="0" smtClean="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3616583"/>
            <a:ext cx="7152262" cy="2931255"/>
          </a:xfrm>
          <a:prstGeom prst="rect">
            <a:avLst/>
          </a:prstGeom>
        </p:spPr>
      </p:pic>
    </p:spTree>
    <p:extLst>
      <p:ext uri="{BB962C8B-B14F-4D97-AF65-F5344CB8AC3E}">
        <p14:creationId xmlns:p14="http://schemas.microsoft.com/office/powerpoint/2010/main" val="113011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4401205"/>
          </a:xfrm>
          <a:prstGeom prst="rect">
            <a:avLst/>
          </a:prstGeom>
        </p:spPr>
        <p:txBody>
          <a:bodyPr wrap="square">
            <a:spAutoFit/>
          </a:bodyPr>
          <a:lstStyle/>
          <a:p>
            <a:r>
              <a:rPr lang="tr-TR" sz="2800" b="1" dirty="0" err="1" smtClean="0">
                <a:solidFill>
                  <a:srgbClr val="FFFF00"/>
                </a:solidFill>
                <a:latin typeface="Times New Roman" pitchFamily="18" charset="0"/>
                <a:cs typeface="Times New Roman" pitchFamily="18" charset="0"/>
              </a:rPr>
              <a:t>Big</a:t>
            </a:r>
            <a:r>
              <a:rPr lang="tr-TR" sz="2800" b="1" dirty="0" smtClean="0">
                <a:solidFill>
                  <a:srgbClr val="FFFF00"/>
                </a:solidFill>
                <a:latin typeface="Times New Roman" pitchFamily="18" charset="0"/>
                <a:cs typeface="Times New Roman" pitchFamily="18" charset="0"/>
              </a:rPr>
              <a:t> Data ve Veri Mülkiyeti…</a:t>
            </a:r>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Artık </a:t>
            </a:r>
            <a:r>
              <a:rPr lang="tr-TR" sz="2800" b="1" dirty="0">
                <a:solidFill>
                  <a:prstClr val="white"/>
                </a:solidFill>
                <a:latin typeface="Times New Roman" pitchFamily="18" charset="0"/>
                <a:cs typeface="Times New Roman" pitchFamily="18" charset="0"/>
              </a:rPr>
              <a:t>veri, toplanması, deyim yerindeyse avcılığı, işlenmesi ve nihayetinde mülkiyeti sürecin özünü teşkil etmektedir. </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Bu </a:t>
            </a:r>
            <a:r>
              <a:rPr lang="tr-TR" sz="2800" b="1" dirty="0">
                <a:solidFill>
                  <a:prstClr val="white"/>
                </a:solidFill>
                <a:latin typeface="Times New Roman" pitchFamily="18" charset="0"/>
                <a:cs typeface="Times New Roman" pitchFamily="18" charset="0"/>
              </a:rPr>
              <a:t>süreçte ve elbette ki gelecekte, veriyi elinde bulunduran, kontrol eden hükümranlığa dönüştürenlerin, olayların seyrine yön verenler olması kaçınılmaz olacaktır. </a:t>
            </a:r>
            <a:endParaRPr lang="tr-TR" sz="28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774183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07503" y="157941"/>
            <a:ext cx="8856984" cy="6494666"/>
          </a:xfrm>
          <a:prstGeom prst="rect">
            <a:avLst/>
          </a:prstGeom>
        </p:spPr>
      </p:pic>
      <p:sp>
        <p:nvSpPr>
          <p:cNvPr id="2" name="Dikdörtgen 1"/>
          <p:cNvSpPr/>
          <p:nvPr/>
        </p:nvSpPr>
        <p:spPr>
          <a:xfrm>
            <a:off x="395536" y="404664"/>
            <a:ext cx="8377749" cy="6124754"/>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YAPAY ZEKA…</a:t>
            </a:r>
          </a:p>
          <a:p>
            <a:r>
              <a:rPr lang="tr-TR" sz="2800" b="1" dirty="0" smtClean="0">
                <a:solidFill>
                  <a:prstClr val="white"/>
                </a:solidFill>
                <a:latin typeface="Times New Roman" pitchFamily="18" charset="0"/>
                <a:cs typeface="Times New Roman" pitchFamily="18" charset="0"/>
              </a:rPr>
              <a:t>Yapay </a:t>
            </a:r>
            <a:r>
              <a:rPr lang="tr-TR" sz="2800" b="1" dirty="0">
                <a:solidFill>
                  <a:prstClr val="white"/>
                </a:solidFill>
                <a:latin typeface="Times New Roman" pitchFamily="18" charset="0"/>
                <a:cs typeface="Times New Roman" pitchFamily="18" charset="0"/>
              </a:rPr>
              <a:t>zekâ, bilimsel adıyla mantık analiz robotu bir bilgisayarın veya bilgisayar kontrolündeki bir robotun çeşitli faaliyetleri zeki canlılara benzer şekilde yerine getirme kabiliyeti.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Yapay </a:t>
            </a:r>
            <a:r>
              <a:rPr lang="tr-TR" sz="2800" b="1" dirty="0">
                <a:solidFill>
                  <a:prstClr val="white"/>
                </a:solidFill>
                <a:latin typeface="Times New Roman" pitchFamily="18" charset="0"/>
                <a:cs typeface="Times New Roman" pitchFamily="18" charset="0"/>
              </a:rPr>
              <a:t>zekâ çalışmaları genellikle insanın düşünme yöntemlerini analiz ederek bunların benzeri yapay yönergeleri geliştirmeye yöneliktir.</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Programlanmış </a:t>
            </a:r>
            <a:r>
              <a:rPr lang="tr-TR" sz="2800" b="1" dirty="0">
                <a:solidFill>
                  <a:prstClr val="white"/>
                </a:solidFill>
                <a:latin typeface="Times New Roman" pitchFamily="18" charset="0"/>
                <a:cs typeface="Times New Roman" pitchFamily="18" charset="0"/>
              </a:rPr>
              <a:t>bir bilgisayarın düşünme girişimi gibi görünse de bu tanımlar günümüzde hızla değişmekte, </a:t>
            </a:r>
            <a:r>
              <a:rPr lang="tr-TR" sz="2800" b="1" dirty="0">
                <a:solidFill>
                  <a:srgbClr val="FFFF00"/>
                </a:solidFill>
                <a:latin typeface="Times New Roman" pitchFamily="18" charset="0"/>
                <a:cs typeface="Times New Roman" pitchFamily="18" charset="0"/>
              </a:rPr>
              <a:t>öğrenebilen</a:t>
            </a:r>
            <a:r>
              <a:rPr lang="tr-TR" sz="2800" b="1" dirty="0">
                <a:solidFill>
                  <a:prstClr val="white"/>
                </a:solidFill>
                <a:latin typeface="Times New Roman" pitchFamily="18" charset="0"/>
                <a:cs typeface="Times New Roman" pitchFamily="18" charset="0"/>
              </a:rPr>
              <a:t> ve gelecekte insan zekâsından bağımsız gelişebilecek bir yapay zekâ kavramına doğru yeni yönelimler oluşmaktadır.</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 </a:t>
            </a:r>
          </a:p>
        </p:txBody>
      </p:sp>
    </p:spTree>
    <p:extLst>
      <p:ext uri="{BB962C8B-B14F-4D97-AF65-F5344CB8AC3E}">
        <p14:creationId xmlns:p14="http://schemas.microsoft.com/office/powerpoint/2010/main" val="1273470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43507" y="181666"/>
            <a:ext cx="8856984" cy="6494666"/>
          </a:xfrm>
          <a:prstGeom prst="rect">
            <a:avLst/>
          </a:prstGeom>
        </p:spPr>
      </p:pic>
      <p:sp>
        <p:nvSpPr>
          <p:cNvPr id="2" name="Dikdörtgen 1"/>
          <p:cNvSpPr/>
          <p:nvPr/>
        </p:nvSpPr>
        <p:spPr>
          <a:xfrm>
            <a:off x="395536" y="404664"/>
            <a:ext cx="8377749" cy="4401205"/>
          </a:xfrm>
          <a:prstGeom prst="rect">
            <a:avLst/>
          </a:prstGeom>
        </p:spPr>
        <p:txBody>
          <a:bodyPr wrap="square">
            <a:spAutoFit/>
          </a:bodyPr>
          <a:lstStyle/>
          <a:p>
            <a:r>
              <a:rPr lang="tr-TR" sz="2800" b="1" dirty="0" err="1" smtClean="0">
                <a:solidFill>
                  <a:prstClr val="white"/>
                </a:solidFill>
                <a:latin typeface="Times New Roman" pitchFamily="18" charset="0"/>
                <a:cs typeface="Times New Roman" pitchFamily="18" charset="0"/>
              </a:rPr>
              <a:t>Karel</a:t>
            </a:r>
            <a:r>
              <a:rPr lang="tr-TR" sz="2800" b="1" dirty="0" smtClean="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Čapek</a:t>
            </a:r>
            <a:r>
              <a:rPr lang="tr-TR" sz="2800" b="1" dirty="0">
                <a:solidFill>
                  <a:prstClr val="white"/>
                </a:solidFill>
                <a:latin typeface="Times New Roman" pitchFamily="18" charset="0"/>
                <a:cs typeface="Times New Roman" pitchFamily="18" charset="0"/>
              </a:rPr>
              <a:t>, R.U.R adlı tiyatro oyununda yapay zekâya sahip robotlar ile insanlığın ortak toplumsal sorunlarını ele alarak 1920 yılında yapay zekânın insan aklından bağımsız </a:t>
            </a:r>
            <a:r>
              <a:rPr lang="tr-TR" sz="2800" b="1" dirty="0" smtClean="0">
                <a:solidFill>
                  <a:prstClr val="white"/>
                </a:solidFill>
                <a:latin typeface="Times New Roman" pitchFamily="18" charset="0"/>
                <a:cs typeface="Times New Roman" pitchFamily="18" charset="0"/>
              </a:rPr>
              <a:t>gelişebileceğini öngörmüş ve Asimov’a esin kaynağı olmuştu.</a:t>
            </a:r>
          </a:p>
          <a:p>
            <a:r>
              <a:rPr lang="tr-TR" sz="2800" b="1" dirty="0">
                <a:solidFill>
                  <a:prstClr val="white"/>
                </a:solidFill>
                <a:latin typeface="Times New Roman" pitchFamily="18" charset="0"/>
                <a:cs typeface="Times New Roman" pitchFamily="18" charset="0"/>
              </a:rPr>
              <a:t>Asıl </a:t>
            </a:r>
            <a:r>
              <a:rPr lang="tr-TR" sz="2800" b="1" dirty="0" smtClean="0">
                <a:solidFill>
                  <a:prstClr val="white"/>
                </a:solidFill>
                <a:latin typeface="Times New Roman" pitchFamily="18" charset="0"/>
                <a:cs typeface="Times New Roman" pitchFamily="18" charset="0"/>
              </a:rPr>
              <a:t>fikir </a:t>
            </a:r>
            <a:r>
              <a:rPr lang="tr-TR" sz="2800" b="1" dirty="0">
                <a:solidFill>
                  <a:prstClr val="white"/>
                </a:solidFill>
                <a:latin typeface="Times New Roman" pitchFamily="18" charset="0"/>
                <a:cs typeface="Times New Roman" pitchFamily="18" charset="0"/>
              </a:rPr>
              <a:t>babası,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a:t>
            </a:r>
            <a:r>
              <a:rPr lang="tr-TR" sz="2800" b="1" dirty="0">
                <a:solidFill>
                  <a:prstClr val="white"/>
                </a:solidFill>
                <a:latin typeface="Times New Roman" pitchFamily="18" charset="0"/>
                <a:cs typeface="Times New Roman" pitchFamily="18" charset="0"/>
              </a:rPr>
              <a:t>Makineler düşünebilir mi?"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sorunsalını </a:t>
            </a:r>
            <a:r>
              <a:rPr lang="tr-TR" sz="2800" b="1" dirty="0">
                <a:solidFill>
                  <a:prstClr val="white"/>
                </a:solidFill>
                <a:latin typeface="Times New Roman" pitchFamily="18" charset="0"/>
                <a:cs typeface="Times New Roman" pitchFamily="18" charset="0"/>
              </a:rPr>
              <a:t>ortaya atarak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makine </a:t>
            </a:r>
            <a:r>
              <a:rPr lang="tr-TR" sz="2800" b="1" dirty="0">
                <a:solidFill>
                  <a:prstClr val="white"/>
                </a:solidFill>
                <a:latin typeface="Times New Roman" pitchFamily="18" charset="0"/>
                <a:cs typeface="Times New Roman" pitchFamily="18" charset="0"/>
              </a:rPr>
              <a:t>zekâsını tartışmaya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açan </a:t>
            </a:r>
            <a:r>
              <a:rPr lang="tr-TR" sz="2800" b="1" dirty="0">
                <a:solidFill>
                  <a:prstClr val="white"/>
                </a:solidFill>
                <a:latin typeface="Times New Roman" pitchFamily="18" charset="0"/>
                <a:cs typeface="Times New Roman" pitchFamily="18" charset="0"/>
              </a:rPr>
              <a:t>Alan </a:t>
            </a:r>
            <a:r>
              <a:rPr lang="tr-TR" sz="2800" b="1" dirty="0" err="1">
                <a:solidFill>
                  <a:prstClr val="white"/>
                </a:solidFill>
                <a:latin typeface="Times New Roman" pitchFamily="18" charset="0"/>
                <a:cs typeface="Times New Roman" pitchFamily="18" charset="0"/>
              </a:rPr>
              <a:t>Mathison</a:t>
            </a:r>
            <a:r>
              <a:rPr lang="tr-TR" sz="2800" b="1" dirty="0">
                <a:solidFill>
                  <a:prstClr val="white"/>
                </a:solidFill>
                <a:latin typeface="Times New Roman" pitchFamily="18" charset="0"/>
                <a:cs typeface="Times New Roman" pitchFamily="18" charset="0"/>
              </a:rPr>
              <a:t> Turing'dir. </a:t>
            </a:r>
            <a:r>
              <a:rPr lang="tr-TR" sz="2800" b="1" dirty="0" smtClean="0">
                <a:solidFill>
                  <a:prstClr val="white"/>
                </a:solidFill>
                <a:latin typeface="Times New Roman" pitchFamily="18" charset="0"/>
                <a:cs typeface="Times New Roman" pitchFamily="18" charset="0"/>
              </a:rPr>
              <a:t>(</a:t>
            </a:r>
            <a:r>
              <a:rPr lang="tr-TR" sz="2800" b="1" dirty="0" smtClean="0">
                <a:solidFill>
                  <a:srgbClr val="FFFF00"/>
                </a:solidFill>
                <a:latin typeface="Times New Roman" pitchFamily="18" charset="0"/>
                <a:cs typeface="Times New Roman" pitchFamily="18" charset="0"/>
              </a:rPr>
              <a:t>Turing Testi</a:t>
            </a:r>
            <a:r>
              <a:rPr lang="tr-TR" sz="2800" b="1" dirty="0" smtClean="0">
                <a:solidFill>
                  <a:prstClr val="white"/>
                </a:solidFill>
                <a:latin typeface="Times New Roman" pitchFamily="18" charset="0"/>
                <a:cs typeface="Times New Roman" pitchFamily="18" charset="0"/>
              </a:rPr>
              <a:t>)</a:t>
            </a: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282" y="2492896"/>
            <a:ext cx="3692209" cy="4032448"/>
          </a:xfrm>
          <a:prstGeom prst="rect">
            <a:avLst/>
          </a:prstGeom>
        </p:spPr>
      </p:pic>
    </p:spTree>
    <p:extLst>
      <p:ext uri="{BB962C8B-B14F-4D97-AF65-F5344CB8AC3E}">
        <p14:creationId xmlns:p14="http://schemas.microsoft.com/office/powerpoint/2010/main" val="1451786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43507" y="181666"/>
            <a:ext cx="8856984" cy="6494666"/>
          </a:xfrm>
          <a:prstGeom prst="rect">
            <a:avLst/>
          </a:prstGeom>
        </p:spPr>
      </p:pic>
      <p:sp>
        <p:nvSpPr>
          <p:cNvPr id="2" name="Dikdörtgen 1"/>
          <p:cNvSpPr/>
          <p:nvPr/>
        </p:nvSpPr>
        <p:spPr>
          <a:xfrm>
            <a:off x="395536" y="404664"/>
            <a:ext cx="8377749" cy="3539430"/>
          </a:xfrm>
          <a:prstGeom prst="rect">
            <a:avLst/>
          </a:prstGeom>
        </p:spPr>
        <p:txBody>
          <a:bodyPr wrap="square">
            <a:spAutoFit/>
          </a:bodyPr>
          <a:lstStyle/>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Yapay </a:t>
            </a:r>
            <a:r>
              <a:rPr lang="tr-TR" sz="2800" b="1" dirty="0">
                <a:solidFill>
                  <a:prstClr val="white"/>
                </a:solidFill>
                <a:latin typeface="Times New Roman" pitchFamily="18" charset="0"/>
                <a:cs typeface="Times New Roman" pitchFamily="18" charset="0"/>
              </a:rPr>
              <a:t>zekâ, insan zekâsına özgü olan, algılama, öğrenme, çoğul kavramları bağlama, düşünme, fikir yürütme, sorun çözme, iletişim kurma, </a:t>
            </a:r>
            <a:r>
              <a:rPr lang="tr-TR" sz="2800" b="1" dirty="0" smtClean="0">
                <a:solidFill>
                  <a:prstClr val="white"/>
                </a:solidFill>
                <a:latin typeface="Times New Roman" pitchFamily="18" charset="0"/>
                <a:cs typeface="Times New Roman" pitchFamily="18" charset="0"/>
              </a:rPr>
              <a:t>çıkarsama </a:t>
            </a:r>
            <a:r>
              <a:rPr lang="tr-TR" sz="2800" b="1" dirty="0">
                <a:solidFill>
                  <a:prstClr val="white"/>
                </a:solidFill>
                <a:latin typeface="Times New Roman" pitchFamily="18" charset="0"/>
                <a:cs typeface="Times New Roman" pitchFamily="18" charset="0"/>
              </a:rPr>
              <a:t>ve karar verme gibi yüksek bilişsel fonksiyonları veya otonom davranışları sergilemesi beklenen yapay bir işletim </a:t>
            </a:r>
            <a:r>
              <a:rPr lang="tr-TR" sz="2800" b="1" dirty="0" smtClean="0">
                <a:solidFill>
                  <a:prstClr val="white"/>
                </a:solidFill>
                <a:latin typeface="Times New Roman" pitchFamily="18" charset="0"/>
                <a:cs typeface="Times New Roman" pitchFamily="18" charset="0"/>
              </a:rPr>
              <a:t>sistemidir.</a:t>
            </a:r>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262709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7417415"/>
          </a:xfrm>
          <a:prstGeom prst="rect">
            <a:avLst/>
          </a:prstGeom>
        </p:spPr>
        <p:txBody>
          <a:bodyPr wrap="square">
            <a:spAutoFit/>
          </a:bodyPr>
          <a:lstStyle/>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Makine Zekâsı (Sembolik Yapay Zekâ)</a:t>
            </a:r>
          </a:p>
          <a:p>
            <a:r>
              <a:rPr lang="tr-TR" sz="2800" b="1" dirty="0">
                <a:solidFill>
                  <a:prstClr val="white"/>
                </a:solidFill>
                <a:latin typeface="Times New Roman" pitchFamily="18" charset="0"/>
                <a:cs typeface="Times New Roman" pitchFamily="18" charset="0"/>
              </a:rPr>
              <a:t>Yapay Sinir Ağları (Sibernetik Yapay Zekâ)</a:t>
            </a:r>
          </a:p>
          <a:p>
            <a:r>
              <a:rPr lang="tr-TR" sz="2800" b="1" dirty="0">
                <a:solidFill>
                  <a:prstClr val="white"/>
                </a:solidFill>
                <a:latin typeface="Times New Roman" pitchFamily="18" charset="0"/>
                <a:cs typeface="Times New Roman" pitchFamily="18" charset="0"/>
              </a:rPr>
              <a:t>Doğal Dil işleme (Dil ile düşünme)</a:t>
            </a:r>
          </a:p>
          <a:p>
            <a:r>
              <a:rPr lang="tr-TR" sz="2800" b="1" dirty="0">
                <a:solidFill>
                  <a:prstClr val="white"/>
                </a:solidFill>
                <a:latin typeface="Times New Roman" pitchFamily="18" charset="0"/>
                <a:cs typeface="Times New Roman" pitchFamily="18" charset="0"/>
              </a:rPr>
              <a:t>Konuşma Sentezi (Yapay Konuşma)</a:t>
            </a:r>
          </a:p>
          <a:p>
            <a:r>
              <a:rPr lang="tr-TR" sz="2800" b="1" dirty="0">
                <a:solidFill>
                  <a:prstClr val="white"/>
                </a:solidFill>
                <a:latin typeface="Times New Roman" pitchFamily="18" charset="0"/>
                <a:cs typeface="Times New Roman" pitchFamily="18" charset="0"/>
              </a:rPr>
              <a:t>Konuşma Anlama (Konuşma Analizi)</a:t>
            </a:r>
          </a:p>
          <a:p>
            <a:r>
              <a:rPr lang="tr-TR" sz="2800" b="1" dirty="0">
                <a:solidFill>
                  <a:prstClr val="white"/>
                </a:solidFill>
                <a:latin typeface="Times New Roman" pitchFamily="18" charset="0"/>
                <a:cs typeface="Times New Roman" pitchFamily="18" charset="0"/>
              </a:rPr>
              <a:t>Uzman sistemler</a:t>
            </a:r>
          </a:p>
          <a:p>
            <a:r>
              <a:rPr lang="tr-TR" sz="2800" b="1" dirty="0">
                <a:solidFill>
                  <a:prstClr val="white"/>
                </a:solidFill>
                <a:latin typeface="Times New Roman" pitchFamily="18" charset="0"/>
                <a:cs typeface="Times New Roman" pitchFamily="18" charset="0"/>
              </a:rPr>
              <a:t>Örüntü Tanıma</a:t>
            </a:r>
          </a:p>
          <a:p>
            <a:r>
              <a:rPr lang="tr-TR" sz="2800" b="1" dirty="0">
                <a:solidFill>
                  <a:prstClr val="white"/>
                </a:solidFill>
                <a:latin typeface="Times New Roman" pitchFamily="18" charset="0"/>
                <a:cs typeface="Times New Roman" pitchFamily="18" charset="0"/>
              </a:rPr>
              <a:t>Genetik Algoritmalar</a:t>
            </a:r>
          </a:p>
          <a:p>
            <a:r>
              <a:rPr lang="tr-TR" sz="2800" b="1" dirty="0">
                <a:solidFill>
                  <a:prstClr val="white"/>
                </a:solidFill>
                <a:latin typeface="Times New Roman" pitchFamily="18" charset="0"/>
                <a:cs typeface="Times New Roman" pitchFamily="18" charset="0"/>
              </a:rPr>
              <a:t>Genetik Programlama</a:t>
            </a:r>
          </a:p>
          <a:p>
            <a:r>
              <a:rPr lang="tr-TR" sz="2800" b="1" dirty="0">
                <a:solidFill>
                  <a:prstClr val="white"/>
                </a:solidFill>
                <a:latin typeface="Times New Roman" pitchFamily="18" charset="0"/>
                <a:cs typeface="Times New Roman" pitchFamily="18" charset="0"/>
              </a:rPr>
              <a:t>Bulanık Mantık</a:t>
            </a:r>
          </a:p>
          <a:p>
            <a:r>
              <a:rPr lang="tr-TR" sz="2800" b="1" dirty="0">
                <a:solidFill>
                  <a:prstClr val="white"/>
                </a:solidFill>
                <a:latin typeface="Times New Roman" pitchFamily="18" charset="0"/>
                <a:cs typeface="Times New Roman" pitchFamily="18" charset="0"/>
              </a:rPr>
              <a:t>Çoklu Örnekle Öğrenme(</a:t>
            </a:r>
            <a:r>
              <a:rPr lang="tr-TR" sz="2800" b="1" dirty="0" err="1">
                <a:solidFill>
                  <a:prstClr val="white"/>
                </a:solidFill>
                <a:latin typeface="Times New Roman" pitchFamily="18" charset="0"/>
                <a:cs typeface="Times New Roman" pitchFamily="18" charset="0"/>
              </a:rPr>
              <a:t>Multiple</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Instance</a:t>
            </a:r>
            <a:r>
              <a:rPr lang="tr-TR" sz="2800" b="1" dirty="0">
                <a:solidFill>
                  <a:prstClr val="white"/>
                </a:solidFill>
                <a:latin typeface="Times New Roman" pitchFamily="18" charset="0"/>
                <a:cs typeface="Times New Roman" pitchFamily="18" charset="0"/>
              </a:rPr>
              <a:t> Learning)</a:t>
            </a: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212397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6986528"/>
          </a:xfrm>
          <a:prstGeom prst="rect">
            <a:avLst/>
          </a:prstGeom>
        </p:spPr>
        <p:txBody>
          <a:bodyPr wrap="square">
            <a:spAutoFit/>
          </a:bodyPr>
          <a:lstStyle/>
          <a:p>
            <a:endParaRPr lang="tr-TR" sz="2800" b="1" dirty="0" smtClean="0">
              <a:solidFill>
                <a:prstClr val="white"/>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İngiltere'de Cambridge Üniversitesi'nin yeni Yapay Zeka Araştırma Merkezi'nin açılışında konuşan ünlü fizikçi </a:t>
            </a:r>
            <a:r>
              <a:rPr lang="tr-TR" sz="2800" b="1" dirty="0" err="1">
                <a:solidFill>
                  <a:prstClr val="white"/>
                </a:solidFill>
                <a:latin typeface="Times New Roman" pitchFamily="18" charset="0"/>
                <a:cs typeface="Times New Roman" pitchFamily="18" charset="0"/>
              </a:rPr>
              <a:t>Stephen</a:t>
            </a:r>
            <a:r>
              <a:rPr lang="tr-TR" sz="2800" b="1" dirty="0">
                <a:solidFill>
                  <a:prstClr val="white"/>
                </a:solidFill>
                <a:latin typeface="Times New Roman" pitchFamily="18" charset="0"/>
                <a:cs typeface="Times New Roman" pitchFamily="18" charset="0"/>
              </a:rPr>
              <a:t> Hawking, "Güçlü bir yapay zekanın yükselişi insanlığın başına gelen en iyi ya da en kötü şey olabilir. Hangisi olacağını bilmiyoruz" dedi.</a:t>
            </a:r>
          </a:p>
          <a:p>
            <a:endParaRPr lang="tr-TR" sz="2800" b="1" dirty="0" smtClean="0">
              <a:solidFill>
                <a:prstClr val="white"/>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Yapay zeka faydanın yanı sıra tehlikeleri de beraberinde getirecek. Güçlü otonom silahlar ya da bir grubun, sayıca kendilerinden daha çok olan bir kitleyi tahakküm altına alabileceği yeni yollar gibi."</a:t>
            </a: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6738144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6986528"/>
          </a:xfrm>
          <a:prstGeom prst="rect">
            <a:avLst/>
          </a:prstGeom>
        </p:spPr>
        <p:txBody>
          <a:bodyPr wrap="square">
            <a:spAutoFit/>
          </a:bodyPr>
          <a:lstStyle/>
          <a:p>
            <a:endParaRPr lang="tr-TR" sz="2800" b="1" dirty="0" smtClean="0">
              <a:solidFill>
                <a:srgbClr val="FFFF00"/>
              </a:solidFill>
              <a:latin typeface="Times New Roman" pitchFamily="18" charset="0"/>
              <a:cs typeface="Times New Roman" pitchFamily="18" charset="0"/>
            </a:endParaRPr>
          </a:p>
          <a:p>
            <a:r>
              <a:rPr lang="tr-TR" sz="2800" b="1" dirty="0" smtClean="0">
                <a:solidFill>
                  <a:srgbClr val="FFFF00"/>
                </a:solidFill>
                <a:latin typeface="Times New Roman" pitchFamily="18" charset="0"/>
                <a:cs typeface="Times New Roman" pitchFamily="18" charset="0"/>
              </a:rPr>
              <a:t>SES TANIMA, DOĞAL DİL, GÖRÜNTÜ İŞLEME…</a:t>
            </a:r>
          </a:p>
          <a:p>
            <a:endParaRPr lang="tr-TR" sz="2800" b="1" dirty="0" smtClean="0">
              <a:solidFill>
                <a:schemeClr val="bg1"/>
              </a:solidFill>
              <a:latin typeface="Times New Roman" pitchFamily="18" charset="0"/>
              <a:cs typeface="Times New Roman" pitchFamily="18" charset="0"/>
            </a:endParaRPr>
          </a:p>
          <a:p>
            <a:r>
              <a:rPr lang="tr-TR" sz="2800" b="1" dirty="0" smtClean="0">
                <a:solidFill>
                  <a:schemeClr val="bg1"/>
                </a:solidFill>
                <a:latin typeface="Times New Roman" pitchFamily="18" charset="0"/>
                <a:cs typeface="Times New Roman" pitchFamily="18" charset="0"/>
              </a:rPr>
              <a:t>Teknolojinin </a:t>
            </a:r>
            <a:r>
              <a:rPr lang="tr-TR" sz="2800" b="1" dirty="0">
                <a:solidFill>
                  <a:schemeClr val="bg1"/>
                </a:solidFill>
                <a:latin typeface="Times New Roman" pitchFamily="18" charset="0"/>
                <a:cs typeface="Times New Roman" pitchFamily="18" charset="0"/>
              </a:rPr>
              <a:t>ilerlemesi ile birlikte yapay zekanın yeteneklerini geliştirebilecek birçok yeni teknoloji kullanılmaya başlandı. </a:t>
            </a:r>
            <a:endParaRPr lang="tr-TR" sz="2800" b="1" dirty="0" smtClean="0">
              <a:solidFill>
                <a:schemeClr val="bg1"/>
              </a:solidFill>
              <a:latin typeface="Times New Roman" pitchFamily="18" charset="0"/>
              <a:cs typeface="Times New Roman" pitchFamily="18" charset="0"/>
            </a:endParaRPr>
          </a:p>
          <a:p>
            <a:r>
              <a:rPr lang="tr-TR" sz="2800" b="1" dirty="0" smtClean="0">
                <a:solidFill>
                  <a:schemeClr val="bg1"/>
                </a:solidFill>
                <a:latin typeface="Times New Roman" pitchFamily="18" charset="0"/>
                <a:cs typeface="Times New Roman" pitchFamily="18" charset="0"/>
              </a:rPr>
              <a:t>Doğal </a:t>
            </a:r>
            <a:r>
              <a:rPr lang="tr-TR" sz="2800" b="1" dirty="0">
                <a:solidFill>
                  <a:schemeClr val="bg1"/>
                </a:solidFill>
                <a:latin typeface="Times New Roman" pitchFamily="18" charset="0"/>
                <a:cs typeface="Times New Roman" pitchFamily="18" charset="0"/>
              </a:rPr>
              <a:t>dil işleme, konuşma algılama gibi teknolojiler yapay zekanın öğrenme yeteneklerinin geliştirilmesini sağladı.</a:t>
            </a: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1837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7417415"/>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SES TANIMA, …</a:t>
            </a:r>
            <a:r>
              <a:rPr lang="tr-TR" sz="2800" b="1" dirty="0" smtClean="0">
                <a:solidFill>
                  <a:prstClr val="white"/>
                </a:solidFill>
                <a:latin typeface="Times New Roman" pitchFamily="18" charset="0"/>
                <a:cs typeface="Times New Roman" pitchFamily="18" charset="0"/>
              </a:rPr>
              <a:t>.</a:t>
            </a:r>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Bizim </a:t>
            </a:r>
            <a:r>
              <a:rPr lang="tr-TR" sz="2800" b="1" dirty="0">
                <a:solidFill>
                  <a:prstClr val="white"/>
                </a:solidFill>
                <a:latin typeface="Times New Roman" pitchFamily="18" charset="0"/>
                <a:cs typeface="Times New Roman" pitchFamily="18" charset="0"/>
              </a:rPr>
              <a:t>için, çok büyük bir gürültü olmadıkça aslında belirli sesleri ayırt etmek mümkün ama cihazlar bunu yapamıyor. </a:t>
            </a:r>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Örneğin </a:t>
            </a:r>
            <a:r>
              <a:rPr lang="tr-TR" sz="2800" b="1" dirty="0">
                <a:solidFill>
                  <a:prstClr val="white"/>
                </a:solidFill>
                <a:latin typeface="Times New Roman" pitchFamily="18" charset="0"/>
                <a:cs typeface="Times New Roman" pitchFamily="18" charset="0"/>
              </a:rPr>
              <a:t>birden </a:t>
            </a:r>
            <a:r>
              <a:rPr lang="tr-TR" sz="2800" b="1" dirty="0" smtClean="0">
                <a:solidFill>
                  <a:prstClr val="white"/>
                </a:solidFill>
                <a:latin typeface="Times New Roman" pitchFamily="18" charset="0"/>
                <a:cs typeface="Times New Roman" pitchFamily="18" charset="0"/>
              </a:rPr>
              <a:t>fazla </a:t>
            </a:r>
            <a:r>
              <a:rPr lang="tr-TR" sz="2800" b="1" dirty="0">
                <a:solidFill>
                  <a:prstClr val="white"/>
                </a:solidFill>
                <a:latin typeface="Times New Roman" pitchFamily="18" charset="0"/>
                <a:cs typeface="Times New Roman" pitchFamily="18" charset="0"/>
              </a:rPr>
              <a:t>kaynaktan ses girişi alan bir mikrofon, o sesleri ayırt edip seçebilme yetisine doğal olarak sahip değil.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Ancak </a:t>
            </a:r>
            <a:r>
              <a:rPr lang="tr-TR" sz="2800" b="1" dirty="0">
                <a:solidFill>
                  <a:prstClr val="white"/>
                </a:solidFill>
                <a:latin typeface="Times New Roman" pitchFamily="18" charset="0"/>
                <a:cs typeface="Times New Roman" pitchFamily="18" charset="0"/>
              </a:rPr>
              <a:t>Google'ın son çalışması sayesinde bu artık mümkün olacak gibi görünüyor.</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947372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spTree>
    <p:extLst>
      <p:ext uri="{BB962C8B-B14F-4D97-AF65-F5344CB8AC3E}">
        <p14:creationId xmlns:p14="http://schemas.microsoft.com/office/powerpoint/2010/main" val="1909024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6124754"/>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DOĞAL DİL İŞLEME…</a:t>
            </a:r>
          </a:p>
          <a:p>
            <a:endParaRPr lang="tr-TR" sz="2800" b="1" dirty="0">
              <a:solidFill>
                <a:srgbClr val="FFFF00"/>
              </a:solidFill>
              <a:latin typeface="Times New Roman" pitchFamily="18" charset="0"/>
              <a:cs typeface="Times New Roman" pitchFamily="18" charset="0"/>
            </a:endParaRPr>
          </a:p>
          <a:p>
            <a:r>
              <a:rPr lang="tr-TR" sz="2800" b="1" dirty="0" err="1" smtClean="0">
                <a:solidFill>
                  <a:prstClr val="white"/>
                </a:solidFill>
                <a:latin typeface="Times New Roman" pitchFamily="18" charset="0"/>
                <a:cs typeface="Times New Roman" pitchFamily="18" charset="0"/>
              </a:rPr>
              <a:t>Liu</a:t>
            </a:r>
            <a:r>
              <a:rPr lang="tr-TR" sz="2800" b="1" dirty="0" smtClean="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Qun</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Huawei’nin</a:t>
            </a:r>
            <a:r>
              <a:rPr lang="tr-TR" sz="2800" b="1" dirty="0">
                <a:solidFill>
                  <a:prstClr val="white"/>
                </a:solidFill>
                <a:latin typeface="Times New Roman" pitchFamily="18" charset="0"/>
                <a:cs typeface="Times New Roman" pitchFamily="18" charset="0"/>
              </a:rPr>
              <a:t> Konuşma ve Dil Bilimi Çalışmaları Başmühendisi, insanlığın zekâ dönemine girdiğine, insan-bilgisayar etkileşimindeki konuşma ve dildeki talepten dolayı akıllı cihazların ve veri hacminin emsalsiz bir şekilde büyümekte olduğuna inanıyor. Doğal Dil İşleme (NLP) yapay zekâ ve bilgisayar biliminde insan makine etkileşiminin etkili bir şekilde sürdürülebilmesi için anahtar bir alan.</a:t>
            </a: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70697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7417415"/>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DOĞAL DİL İŞLEME…</a:t>
            </a:r>
          </a:p>
          <a:p>
            <a:endParaRPr lang="tr-TR" sz="2800" b="1" dirty="0">
              <a:solidFill>
                <a:srgbClr val="FFFF00"/>
              </a:solidFill>
              <a:latin typeface="Times New Roman" pitchFamily="18" charset="0"/>
              <a:cs typeface="Times New Roman" pitchFamily="18" charset="0"/>
            </a:endParaRPr>
          </a:p>
          <a:p>
            <a:r>
              <a:rPr lang="tr-TR" sz="2800" b="1" dirty="0" err="1">
                <a:solidFill>
                  <a:prstClr val="white"/>
                </a:solidFill>
                <a:latin typeface="Times New Roman" pitchFamily="18" charset="0"/>
                <a:cs typeface="Times New Roman" pitchFamily="18" charset="0"/>
              </a:rPr>
              <a:t>NLP’nin</a:t>
            </a:r>
            <a:r>
              <a:rPr lang="tr-TR" sz="2800" b="1" dirty="0">
                <a:solidFill>
                  <a:prstClr val="white"/>
                </a:solidFill>
                <a:latin typeface="Times New Roman" pitchFamily="18" charset="0"/>
                <a:cs typeface="Times New Roman" pitchFamily="18" charset="0"/>
              </a:rPr>
              <a:t> geçtiğimiz yıllarda ciddi anlamda gelişmesine neden olan </a:t>
            </a:r>
            <a:r>
              <a:rPr lang="tr-TR" sz="2800" b="1" dirty="0" smtClean="0">
                <a:solidFill>
                  <a:prstClr val="white"/>
                </a:solidFill>
                <a:latin typeface="Times New Roman" pitchFamily="18" charset="0"/>
                <a:cs typeface="Times New Roman" pitchFamily="18" charset="0"/>
              </a:rPr>
              <a:t>teknoloji </a:t>
            </a:r>
            <a:r>
              <a:rPr lang="tr-TR" sz="2800" b="1" dirty="0">
                <a:solidFill>
                  <a:prstClr val="white"/>
                </a:solidFill>
                <a:latin typeface="Times New Roman" pitchFamily="18" charset="0"/>
                <a:cs typeface="Times New Roman" pitchFamily="18" charset="0"/>
              </a:rPr>
              <a:t>ise derin </a:t>
            </a:r>
            <a:r>
              <a:rPr lang="tr-TR" sz="2800" b="1" dirty="0" smtClean="0">
                <a:solidFill>
                  <a:prstClr val="white"/>
                </a:solidFill>
                <a:latin typeface="Times New Roman" pitchFamily="18" charset="0"/>
                <a:cs typeface="Times New Roman" pitchFamily="18" charset="0"/>
              </a:rPr>
              <a:t>öğrenme.</a:t>
            </a:r>
          </a:p>
          <a:p>
            <a:r>
              <a:rPr lang="tr-TR" sz="2800" b="1" dirty="0" smtClean="0">
                <a:solidFill>
                  <a:prstClr val="white"/>
                </a:solidFill>
                <a:latin typeface="Times New Roman" pitchFamily="18" charset="0"/>
                <a:cs typeface="Times New Roman" pitchFamily="18" charset="0"/>
              </a:rPr>
              <a:t>Derin </a:t>
            </a:r>
            <a:r>
              <a:rPr lang="tr-TR" sz="2800" b="1" dirty="0">
                <a:solidFill>
                  <a:prstClr val="white"/>
                </a:solidFill>
                <a:latin typeface="Times New Roman" pitchFamily="18" charset="0"/>
                <a:cs typeface="Times New Roman" pitchFamily="18" charset="0"/>
              </a:rPr>
              <a:t>öğrenmenin uygulanması NLP kullanım alanlarında benzeri görülmemiş bir genişlemeye sebep oldu ve NLP baharı gelmiş oldu</a:t>
            </a:r>
            <a:r>
              <a:rPr lang="tr-TR" sz="2800" b="1" dirty="0" smtClean="0">
                <a:solidFill>
                  <a:prstClr val="white"/>
                </a:solidFill>
                <a:latin typeface="Times New Roman" pitchFamily="18" charset="0"/>
                <a:cs typeface="Times New Roman" pitchFamily="18" charset="0"/>
              </a:rPr>
              <a:t>.</a:t>
            </a:r>
          </a:p>
          <a:p>
            <a:r>
              <a:rPr lang="tr-TR" sz="2800" b="1" dirty="0">
                <a:solidFill>
                  <a:prstClr val="white"/>
                </a:solidFill>
                <a:latin typeface="Times New Roman" pitchFamily="18" charset="0"/>
                <a:cs typeface="Times New Roman" pitchFamily="18" charset="0"/>
              </a:rPr>
              <a:t>Google </a:t>
            </a:r>
            <a:r>
              <a:rPr lang="tr-TR" sz="2800" b="1" dirty="0" err="1" smtClean="0">
                <a:solidFill>
                  <a:prstClr val="white"/>
                </a:solidFill>
                <a:latin typeface="Times New Roman" pitchFamily="18" charset="0"/>
                <a:cs typeface="Times New Roman" pitchFamily="18" charset="0"/>
              </a:rPr>
              <a:t>Translate</a:t>
            </a:r>
            <a:r>
              <a:rPr lang="tr-TR" sz="2800" b="1" dirty="0" smtClean="0">
                <a:solidFill>
                  <a:prstClr val="white"/>
                </a:solidFill>
                <a:latin typeface="Times New Roman" pitchFamily="18" charset="0"/>
                <a:cs typeface="Times New Roman" pitchFamily="18" charset="0"/>
              </a:rPr>
              <a:t>,  </a:t>
            </a:r>
            <a:r>
              <a:rPr lang="tr-TR" sz="2800" b="1" dirty="0">
                <a:solidFill>
                  <a:prstClr val="white"/>
                </a:solidFill>
                <a:latin typeface="Times New Roman" pitchFamily="18" charset="0"/>
                <a:cs typeface="Times New Roman" pitchFamily="18" charset="0"/>
              </a:rPr>
              <a:t>“</a:t>
            </a:r>
            <a:r>
              <a:rPr lang="tr-TR" sz="2800" b="1" dirty="0" err="1">
                <a:solidFill>
                  <a:prstClr val="white"/>
                </a:solidFill>
                <a:latin typeface="Times New Roman" pitchFamily="18" charset="0"/>
                <a:cs typeface="Times New Roman" pitchFamily="18" charset="0"/>
              </a:rPr>
              <a:t>nöral</a:t>
            </a:r>
            <a:r>
              <a:rPr lang="tr-TR" sz="2800" b="1" dirty="0">
                <a:solidFill>
                  <a:prstClr val="white"/>
                </a:solidFill>
                <a:latin typeface="Times New Roman" pitchFamily="18" charset="0"/>
                <a:cs typeface="Times New Roman" pitchFamily="18" charset="0"/>
              </a:rPr>
              <a:t> makine çevirisi”, Metin </a:t>
            </a:r>
            <a:r>
              <a:rPr lang="tr-TR" sz="2800" b="1" dirty="0" smtClean="0">
                <a:solidFill>
                  <a:prstClr val="white"/>
                </a:solidFill>
                <a:latin typeface="Times New Roman" pitchFamily="18" charset="0"/>
                <a:cs typeface="Times New Roman" pitchFamily="18" charset="0"/>
              </a:rPr>
              <a:t>madenciliği…</a:t>
            </a:r>
          </a:p>
          <a:p>
            <a:r>
              <a:rPr lang="tr-TR" sz="2800" b="1" dirty="0">
                <a:solidFill>
                  <a:prstClr val="white"/>
                </a:solidFill>
                <a:latin typeface="Times New Roman" pitchFamily="18" charset="0"/>
                <a:cs typeface="Times New Roman" pitchFamily="18" charset="0"/>
              </a:rPr>
              <a:t>Büyük verinin sunacağı geniş bilgi akışıyla da desteklenen yapay zekânın doğal dil işleme konusunda ilerlemesi mümkün ama insanın yaratıcı gücüne yetişmesi yakın gelecekte pek mümkün görünmüyor. </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371878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6124754"/>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GÖRÜNTÜ İŞLEME…</a:t>
            </a:r>
          </a:p>
          <a:p>
            <a:r>
              <a:rPr lang="tr-TR" sz="2800" b="1" dirty="0" smtClean="0">
                <a:solidFill>
                  <a:prstClr val="white"/>
                </a:solidFill>
                <a:latin typeface="Times New Roman" pitchFamily="18" charset="0"/>
                <a:cs typeface="Times New Roman" pitchFamily="18" charset="0"/>
              </a:rPr>
              <a:t>Görüntü </a:t>
            </a:r>
            <a:r>
              <a:rPr lang="tr-TR" sz="2800" b="1" dirty="0">
                <a:solidFill>
                  <a:prstClr val="white"/>
                </a:solidFill>
                <a:latin typeface="Times New Roman" pitchFamily="18" charset="0"/>
                <a:cs typeface="Times New Roman" pitchFamily="18" charset="0"/>
              </a:rPr>
              <a:t>işleme diğer çok önemli bir alan. Çok hızlı gelişmektedir</a:t>
            </a:r>
            <a:r>
              <a:rPr lang="tr-TR" sz="2800" b="1" dirty="0" smtClean="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Fei</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Fei</a:t>
            </a:r>
            <a:r>
              <a:rPr lang="tr-TR" sz="2800" b="1" dirty="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Li’nin</a:t>
            </a:r>
            <a:r>
              <a:rPr lang="tr-TR" sz="2800" b="1" dirty="0">
                <a:solidFill>
                  <a:prstClr val="white"/>
                </a:solidFill>
                <a:latin typeface="Times New Roman" pitchFamily="18" charset="0"/>
                <a:cs typeface="Times New Roman" pitchFamily="18" charset="0"/>
              </a:rPr>
              <a:t> </a:t>
            </a:r>
            <a:r>
              <a:rPr lang="tr-TR" sz="2800" b="1" dirty="0" smtClean="0">
                <a:solidFill>
                  <a:prstClr val="white"/>
                </a:solidFill>
                <a:latin typeface="Times New Roman" pitchFamily="18" charset="0"/>
                <a:cs typeface="Times New Roman" pitchFamily="18" charset="0"/>
              </a:rPr>
              <a:t>uzmanlık </a:t>
            </a:r>
            <a:r>
              <a:rPr lang="tr-TR" sz="2800" b="1" dirty="0">
                <a:solidFill>
                  <a:prstClr val="white"/>
                </a:solidFill>
                <a:latin typeface="Times New Roman" pitchFamily="18" charset="0"/>
                <a:cs typeface="Times New Roman" pitchFamily="18" charset="0"/>
              </a:rPr>
              <a:t>alanı görüntü tanıma, derin öğrenme ve dil işlemedir.</a:t>
            </a:r>
            <a:endParaRPr lang="tr-TR" sz="2800" b="1" dirty="0" smtClean="0">
              <a:solidFill>
                <a:prstClr val="white"/>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Makine öğrenme üzerine </a:t>
            </a:r>
            <a:r>
              <a:rPr lang="tr-TR" sz="2800" b="1" dirty="0" err="1">
                <a:solidFill>
                  <a:prstClr val="white"/>
                </a:solidFill>
                <a:latin typeface="Times New Roman" pitchFamily="18" charset="0"/>
                <a:cs typeface="Times New Roman" pitchFamily="18" charset="0"/>
              </a:rPr>
              <a:t>Standford</a:t>
            </a:r>
            <a:r>
              <a:rPr lang="tr-TR" sz="2800" b="1" dirty="0">
                <a:solidFill>
                  <a:prstClr val="white"/>
                </a:solidFill>
                <a:latin typeface="Times New Roman" pitchFamily="18" charset="0"/>
                <a:cs typeface="Times New Roman" pitchFamily="18" charset="0"/>
              </a:rPr>
              <a:t> Yapay Zeka Laboratuvarın da fotoğraf tanıma ile uyumlu yazılımlar yapmaktadır.</a:t>
            </a:r>
          </a:p>
          <a:p>
            <a:r>
              <a:rPr lang="tr-TR" sz="2800" b="1" dirty="0">
                <a:solidFill>
                  <a:prstClr val="white"/>
                </a:solidFill>
                <a:latin typeface="Times New Roman" pitchFamily="18" charset="0"/>
                <a:cs typeface="Times New Roman" pitchFamily="18" charset="0"/>
              </a:rPr>
              <a:t>Princeton Üniversitesinden Prof. </a:t>
            </a:r>
            <a:r>
              <a:rPr lang="tr-TR" sz="2800" b="1" dirty="0" err="1">
                <a:solidFill>
                  <a:prstClr val="white"/>
                </a:solidFill>
                <a:latin typeface="Times New Roman" pitchFamily="18" charset="0"/>
                <a:cs typeface="Times New Roman" pitchFamily="18" charset="0"/>
              </a:rPr>
              <a:t>Kai</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Li</a:t>
            </a:r>
            <a:r>
              <a:rPr lang="tr-TR" sz="2800" b="1" dirty="0">
                <a:solidFill>
                  <a:prstClr val="white"/>
                </a:solidFill>
                <a:latin typeface="Times New Roman" pitchFamily="18" charset="0"/>
                <a:cs typeface="Times New Roman" pitchFamily="18" charset="0"/>
              </a:rPr>
              <a:t> ile birlikte 2007 senesinde </a:t>
            </a:r>
            <a:r>
              <a:rPr lang="tr-TR" sz="2800" b="1" dirty="0" err="1">
                <a:solidFill>
                  <a:prstClr val="white"/>
                </a:solidFill>
                <a:latin typeface="Times New Roman" pitchFamily="18" charset="0"/>
                <a:cs typeface="Times New Roman" pitchFamily="18" charset="0"/>
              </a:rPr>
              <a:t>ImegeNet</a:t>
            </a:r>
            <a:r>
              <a:rPr lang="tr-TR" sz="2800" b="1" dirty="0">
                <a:solidFill>
                  <a:prstClr val="white"/>
                </a:solidFill>
                <a:latin typeface="Times New Roman" pitchFamily="18" charset="0"/>
                <a:cs typeface="Times New Roman" pitchFamily="18" charset="0"/>
              </a:rPr>
              <a:t> projesini başlatmıştır. Yaklaşık bir milyar resim indirip </a:t>
            </a:r>
            <a:r>
              <a:rPr lang="tr-TR" sz="2800" b="1" dirty="0" err="1">
                <a:solidFill>
                  <a:prstClr val="white"/>
                </a:solidFill>
                <a:latin typeface="Times New Roman" pitchFamily="18" charset="0"/>
                <a:cs typeface="Times New Roman" pitchFamily="18" charset="0"/>
              </a:rPr>
              <a:t>crowdsourcing</a:t>
            </a:r>
            <a:r>
              <a:rPr lang="tr-TR" sz="2800" b="1" dirty="0">
                <a:solidFill>
                  <a:prstClr val="white"/>
                </a:solidFill>
                <a:latin typeface="Times New Roman" pitchFamily="18" charset="0"/>
                <a:cs typeface="Times New Roman" pitchFamily="18" charset="0"/>
              </a:rPr>
              <a:t> teknolojisini kullanmışlardır. Resimleri tanımlamada dünya genelinde 167 ülkeden 50,000 çalışan yaklaşık bir milyar resmi eleyip, sınıflandırma ve tanımlama yapmıştır.</a:t>
            </a:r>
          </a:p>
        </p:txBody>
      </p:sp>
    </p:spTree>
    <p:extLst>
      <p:ext uri="{BB962C8B-B14F-4D97-AF65-F5344CB8AC3E}">
        <p14:creationId xmlns:p14="http://schemas.microsoft.com/office/powerpoint/2010/main" val="14981750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5262979"/>
          </a:xfrm>
          <a:prstGeom prst="rect">
            <a:avLst/>
          </a:prstGeom>
        </p:spPr>
        <p:txBody>
          <a:bodyPr wrap="square">
            <a:spAutoFit/>
          </a:bodyPr>
          <a:lstStyle/>
          <a:p>
            <a:endParaRPr lang="tr-TR" sz="2800" b="1" dirty="0" smtClean="0">
              <a:solidFill>
                <a:prstClr val="white"/>
              </a:solidFill>
              <a:latin typeface="Times New Roman" pitchFamily="18" charset="0"/>
              <a:cs typeface="Times New Roman" pitchFamily="18" charset="0"/>
            </a:endParaRPr>
          </a:p>
          <a:p>
            <a:r>
              <a:rPr lang="tr-TR" sz="2800" b="1" dirty="0" smtClean="0">
                <a:solidFill>
                  <a:srgbClr val="FFFF00"/>
                </a:solidFill>
                <a:latin typeface="Times New Roman" pitchFamily="18" charset="0"/>
                <a:cs typeface="Times New Roman" pitchFamily="18" charset="0"/>
              </a:rPr>
              <a:t>KAYGILAR…</a:t>
            </a:r>
          </a:p>
          <a:p>
            <a:endParaRPr lang="tr-TR" sz="2800" b="1" dirty="0">
              <a:solidFill>
                <a:srgbClr val="FFFF00"/>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kendilerinden </a:t>
            </a:r>
            <a:r>
              <a:rPr lang="tr-TR" sz="2800" b="1" dirty="0">
                <a:solidFill>
                  <a:prstClr val="white"/>
                </a:solidFill>
                <a:latin typeface="Times New Roman" pitchFamily="18" charset="0"/>
                <a:cs typeface="Times New Roman" pitchFamily="18" charset="0"/>
              </a:rPr>
              <a:t>daha çok olan bir kitleyi tahakküm altına alabileceği yeni yollar gibi."</a:t>
            </a: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034722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6986528"/>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DERİN ÖĞRENME, MAKİNE ÖĞRENMESİ…</a:t>
            </a:r>
          </a:p>
          <a:p>
            <a:endParaRPr lang="tr-TR" sz="2800" b="1" dirty="0">
              <a:solidFill>
                <a:srgbClr val="FFFF00"/>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Y</a:t>
            </a:r>
            <a:r>
              <a:rPr lang="tr-TR" sz="2800" b="1" dirty="0" smtClean="0">
                <a:solidFill>
                  <a:prstClr val="white"/>
                </a:solidFill>
                <a:latin typeface="Times New Roman" pitchFamily="18" charset="0"/>
                <a:cs typeface="Times New Roman" pitchFamily="18" charset="0"/>
              </a:rPr>
              <a:t>apay </a:t>
            </a:r>
            <a:r>
              <a:rPr lang="tr-TR" sz="2800" b="1" dirty="0">
                <a:solidFill>
                  <a:prstClr val="white"/>
                </a:solidFill>
                <a:latin typeface="Times New Roman" pitchFamily="18" charset="0"/>
                <a:cs typeface="Times New Roman" pitchFamily="18" charset="0"/>
              </a:rPr>
              <a:t>zeka (</a:t>
            </a:r>
            <a:r>
              <a:rPr lang="tr-TR" sz="2800" b="1" dirty="0" err="1">
                <a:solidFill>
                  <a:prstClr val="white"/>
                </a:solidFill>
                <a:latin typeface="Times New Roman" pitchFamily="18" charset="0"/>
                <a:cs typeface="Times New Roman" pitchFamily="18" charset="0"/>
              </a:rPr>
              <a:t>artificial</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intelligence</a:t>
            </a:r>
            <a:r>
              <a:rPr lang="tr-TR" sz="2800" b="1" dirty="0">
                <a:solidFill>
                  <a:prstClr val="white"/>
                </a:solidFill>
                <a:latin typeface="Times New Roman" pitchFamily="18" charset="0"/>
                <a:cs typeface="Times New Roman" pitchFamily="18" charset="0"/>
              </a:rPr>
              <a:t>), makine öğrenmesi (</a:t>
            </a:r>
            <a:r>
              <a:rPr lang="tr-TR" sz="2800" b="1" dirty="0" err="1">
                <a:solidFill>
                  <a:prstClr val="white"/>
                </a:solidFill>
                <a:latin typeface="Times New Roman" pitchFamily="18" charset="0"/>
                <a:cs typeface="Times New Roman" pitchFamily="18" charset="0"/>
              </a:rPr>
              <a:t>machine</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learning</a:t>
            </a:r>
            <a:r>
              <a:rPr lang="tr-TR" sz="2800" b="1" dirty="0">
                <a:solidFill>
                  <a:prstClr val="white"/>
                </a:solidFill>
                <a:latin typeface="Times New Roman" pitchFamily="18" charset="0"/>
                <a:cs typeface="Times New Roman" pitchFamily="18" charset="0"/>
              </a:rPr>
              <a:t>) ve derin öğrenme (</a:t>
            </a:r>
            <a:r>
              <a:rPr lang="tr-TR" sz="2800" b="1" dirty="0" err="1">
                <a:solidFill>
                  <a:prstClr val="white"/>
                </a:solidFill>
                <a:latin typeface="Times New Roman" pitchFamily="18" charset="0"/>
                <a:cs typeface="Times New Roman" pitchFamily="18" charset="0"/>
              </a:rPr>
              <a:t>deep</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learning</a:t>
            </a:r>
            <a:r>
              <a:rPr lang="tr-TR" sz="2800" b="1" dirty="0">
                <a:solidFill>
                  <a:prstClr val="white"/>
                </a:solidFill>
                <a:latin typeface="Times New Roman" pitchFamily="18" charset="0"/>
                <a:cs typeface="Times New Roman" pitchFamily="18" charset="0"/>
              </a:rPr>
              <a:t>). Üç kavramı da son günlerde sık sık duyuyoruz.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ML </a:t>
            </a:r>
            <a:r>
              <a:rPr lang="tr-TR" sz="2800" b="1" dirty="0">
                <a:solidFill>
                  <a:prstClr val="white"/>
                </a:solidFill>
                <a:latin typeface="Times New Roman" pitchFamily="18" charset="0"/>
                <a:cs typeface="Times New Roman" pitchFamily="18" charset="0"/>
              </a:rPr>
              <a:t>– Makine Öğrenmesi”, sembolik öğrenmenin yerini almaya başladı.</a:t>
            </a:r>
          </a:p>
          <a:p>
            <a:r>
              <a:rPr lang="tr-TR" sz="2800" b="1" dirty="0" err="1" smtClean="0">
                <a:solidFill>
                  <a:prstClr val="white"/>
                </a:solidFill>
                <a:latin typeface="Times New Roman" pitchFamily="18" charset="0"/>
                <a:cs typeface="Times New Roman" pitchFamily="18" charset="0"/>
              </a:rPr>
              <a:t>ML;elindeki</a:t>
            </a:r>
            <a:r>
              <a:rPr lang="tr-TR" sz="2800" b="1" dirty="0" smtClean="0">
                <a:solidFill>
                  <a:prstClr val="white"/>
                </a:solidFill>
                <a:latin typeface="Times New Roman" pitchFamily="18" charset="0"/>
                <a:cs typeface="Times New Roman" pitchFamily="18" charset="0"/>
              </a:rPr>
              <a:t> </a:t>
            </a:r>
            <a:r>
              <a:rPr lang="tr-TR" sz="2800" b="1" dirty="0">
                <a:solidFill>
                  <a:prstClr val="white"/>
                </a:solidFill>
                <a:latin typeface="Times New Roman" pitchFamily="18" charset="0"/>
                <a:cs typeface="Times New Roman" pitchFamily="18" charset="0"/>
              </a:rPr>
              <a:t>verileri inceleyerek insan zekasının yapabileceği algılamaları gerçekleştirebilme ve bunu sonraki işlemler için veri olarak kullanabilme yeteneğinin makinelere kazandırılması olarak </a:t>
            </a:r>
            <a:r>
              <a:rPr lang="tr-TR" sz="2800" b="1" dirty="0" smtClean="0">
                <a:solidFill>
                  <a:prstClr val="white"/>
                </a:solidFill>
                <a:latin typeface="Times New Roman" pitchFamily="18" charset="0"/>
                <a:cs typeface="Times New Roman" pitchFamily="18" charset="0"/>
              </a:rPr>
              <a:t>tanımlanabilir.</a:t>
            </a: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964025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4832092"/>
          </a:xfrm>
          <a:prstGeom prst="rect">
            <a:avLst/>
          </a:prstGeom>
        </p:spPr>
        <p:txBody>
          <a:bodyPr wrap="square">
            <a:spAutoFit/>
          </a:bodyPr>
          <a:lstStyle/>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Derin </a:t>
            </a:r>
            <a:r>
              <a:rPr lang="tr-TR" sz="2800" b="1" dirty="0">
                <a:solidFill>
                  <a:prstClr val="white"/>
                </a:solidFill>
                <a:latin typeface="Times New Roman" pitchFamily="18" charset="0"/>
                <a:cs typeface="Times New Roman" pitchFamily="18" charset="0"/>
              </a:rPr>
              <a:t>öğrenme (</a:t>
            </a:r>
            <a:r>
              <a:rPr lang="tr-TR" sz="2800" b="1" dirty="0" err="1">
                <a:solidFill>
                  <a:prstClr val="white"/>
                </a:solidFill>
                <a:latin typeface="Times New Roman" pitchFamily="18" charset="0"/>
                <a:cs typeface="Times New Roman" pitchFamily="18" charset="0"/>
              </a:rPr>
              <a:t>deep</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learning</a:t>
            </a:r>
            <a:r>
              <a:rPr lang="tr-TR" sz="2800" b="1" dirty="0">
                <a:solidFill>
                  <a:prstClr val="white"/>
                </a:solidFill>
                <a:latin typeface="Times New Roman" pitchFamily="18" charset="0"/>
                <a:cs typeface="Times New Roman" pitchFamily="18" charset="0"/>
              </a:rPr>
              <a:t>) makine öğrenmesi için kullanılan farklı yöntemlerden biridir. </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Derin </a:t>
            </a:r>
            <a:r>
              <a:rPr lang="tr-TR" sz="2800" b="1" dirty="0">
                <a:solidFill>
                  <a:prstClr val="white"/>
                </a:solidFill>
                <a:latin typeface="Times New Roman" pitchFamily="18" charset="0"/>
                <a:cs typeface="Times New Roman" pitchFamily="18" charset="0"/>
              </a:rPr>
              <a:t>öğrenme yöntemi insan beyninin öğrenme ve karar verme yöntemlerinden esinlenerek geliştiriliyor, yani nöronların hareketleri taklit ediliyor</a:t>
            </a:r>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9391357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3970318"/>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NANOTEKNOLOJİ…</a:t>
            </a:r>
          </a:p>
          <a:p>
            <a:r>
              <a:rPr lang="tr-TR" sz="2800" b="1" dirty="0" err="1" smtClean="0">
                <a:solidFill>
                  <a:prstClr val="white"/>
                </a:solidFill>
                <a:latin typeface="Times New Roman" pitchFamily="18" charset="0"/>
                <a:cs typeface="Times New Roman" pitchFamily="18" charset="0"/>
              </a:rPr>
              <a:t>Nanoteknoloji</a:t>
            </a:r>
            <a:r>
              <a:rPr lang="tr-TR" sz="2800" b="1" dirty="0">
                <a:solidFill>
                  <a:prstClr val="white"/>
                </a:solidFill>
                <a:latin typeface="Times New Roman" pitchFamily="18" charset="0"/>
                <a:cs typeface="Times New Roman" pitchFamily="18" charset="0"/>
              </a:rPr>
              <a:t>, en genel tanımıyla nanometre </a:t>
            </a:r>
            <a:r>
              <a:rPr lang="tr-TR" sz="2800" b="1" dirty="0" smtClean="0">
                <a:solidFill>
                  <a:prstClr val="white"/>
                </a:solidFill>
                <a:latin typeface="Times New Roman" pitchFamily="18" charset="0"/>
                <a:cs typeface="Times New Roman" pitchFamily="18" charset="0"/>
              </a:rPr>
              <a:t>ölçeğinde </a:t>
            </a:r>
            <a:r>
              <a:rPr lang="tr-TR" sz="2800" b="1" dirty="0">
                <a:solidFill>
                  <a:prstClr val="white"/>
                </a:solidFill>
                <a:latin typeface="Times New Roman" pitchFamily="18" charset="0"/>
                <a:cs typeface="Times New Roman" pitchFamily="18" charset="0"/>
              </a:rPr>
              <a:t>ürünler üreten veya kullanan teknoloji anlamına </a:t>
            </a:r>
            <a:r>
              <a:rPr lang="tr-TR" sz="2800" b="1" dirty="0" smtClean="0">
                <a:solidFill>
                  <a:prstClr val="white"/>
                </a:solidFill>
                <a:latin typeface="Times New Roman" pitchFamily="18" charset="0"/>
                <a:cs typeface="Times New Roman" pitchFamily="18" charset="0"/>
              </a:rPr>
              <a:t>geliyor.</a:t>
            </a: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067" y="2330303"/>
            <a:ext cx="4214452" cy="2368832"/>
          </a:xfrm>
          <a:prstGeom prst="rect">
            <a:avLst/>
          </a:prstGeom>
        </p:spPr>
      </p:pic>
      <p:pic>
        <p:nvPicPr>
          <p:cNvPr id="5" name="Resi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1874" y="3386589"/>
            <a:ext cx="4314826" cy="3218695"/>
          </a:xfrm>
          <a:prstGeom prst="rect">
            <a:avLst/>
          </a:prstGeom>
        </p:spPr>
      </p:pic>
    </p:spTree>
    <p:extLst>
      <p:ext uri="{BB962C8B-B14F-4D97-AF65-F5344CB8AC3E}">
        <p14:creationId xmlns:p14="http://schemas.microsoft.com/office/powerpoint/2010/main" val="27290671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7417415"/>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NANOTEKNOLOJİ…</a:t>
            </a:r>
          </a:p>
          <a:p>
            <a:endParaRPr lang="tr-TR" sz="2800" b="1" dirty="0" smtClean="0">
              <a:solidFill>
                <a:prstClr val="white"/>
              </a:solidFill>
              <a:latin typeface="Times New Roman" pitchFamily="18" charset="0"/>
              <a:cs typeface="Times New Roman" pitchFamily="18" charset="0"/>
            </a:endParaRPr>
          </a:p>
          <a:p>
            <a:r>
              <a:rPr lang="tr-TR" sz="2800" b="1" dirty="0" err="1" smtClean="0">
                <a:solidFill>
                  <a:prstClr val="white"/>
                </a:solidFill>
                <a:latin typeface="Times New Roman" pitchFamily="18" charset="0"/>
                <a:cs typeface="Times New Roman" pitchFamily="18" charset="0"/>
              </a:rPr>
              <a:t>Nanoteknoloji</a:t>
            </a:r>
            <a:r>
              <a:rPr lang="tr-TR" sz="2800" b="1" dirty="0" smtClean="0">
                <a:solidFill>
                  <a:prstClr val="white"/>
                </a:solidFill>
                <a:latin typeface="Times New Roman" pitchFamily="18" charset="0"/>
                <a:cs typeface="Times New Roman" pitchFamily="18" charset="0"/>
              </a:rPr>
              <a:t> </a:t>
            </a:r>
            <a:r>
              <a:rPr lang="tr-TR" sz="2800" b="1" dirty="0">
                <a:solidFill>
                  <a:prstClr val="white"/>
                </a:solidFill>
                <a:latin typeface="Times New Roman" pitchFamily="18" charset="0"/>
                <a:cs typeface="Times New Roman" pitchFamily="18" charset="0"/>
              </a:rPr>
              <a:t>fizik, kimya, biyoloji ve moleküler biyoloji, tıp, elektronik, mühendislik gibi disiplinlerdeki birikimlerin temelinde </a:t>
            </a:r>
            <a:r>
              <a:rPr lang="tr-TR" sz="2800" b="1" dirty="0" smtClean="0">
                <a:solidFill>
                  <a:prstClr val="white"/>
                </a:solidFill>
                <a:latin typeface="Times New Roman" pitchFamily="18" charset="0"/>
                <a:cs typeface="Times New Roman" pitchFamily="18" charset="0"/>
              </a:rPr>
              <a:t>yükseliyor.</a:t>
            </a:r>
          </a:p>
          <a:p>
            <a:r>
              <a:rPr lang="tr-TR" sz="2800" b="1" dirty="0">
                <a:solidFill>
                  <a:prstClr val="white"/>
                </a:solidFill>
                <a:latin typeface="Times New Roman" pitchFamily="18" charset="0"/>
                <a:cs typeface="Times New Roman" pitchFamily="18" charset="0"/>
              </a:rPr>
              <a:t>Bugün için </a:t>
            </a:r>
            <a:r>
              <a:rPr lang="tr-TR" sz="2800" b="1" dirty="0" err="1">
                <a:solidFill>
                  <a:prstClr val="white"/>
                </a:solidFill>
                <a:latin typeface="Times New Roman" pitchFamily="18" charset="0"/>
                <a:cs typeface="Times New Roman" pitchFamily="18" charset="0"/>
              </a:rPr>
              <a:t>nanoteknolojinin</a:t>
            </a:r>
            <a:r>
              <a:rPr lang="tr-TR" sz="2800" b="1" dirty="0">
                <a:solidFill>
                  <a:prstClr val="white"/>
                </a:solidFill>
                <a:latin typeface="Times New Roman" pitchFamily="18" charset="0"/>
                <a:cs typeface="Times New Roman" pitchFamily="18" charset="0"/>
              </a:rPr>
              <a:t> potansiyel yararlarının çoğu, </a:t>
            </a:r>
            <a:r>
              <a:rPr lang="tr-TR" sz="2800" b="1" dirty="0" smtClean="0">
                <a:solidFill>
                  <a:prstClr val="white"/>
                </a:solidFill>
                <a:latin typeface="Times New Roman" pitchFamily="18" charset="0"/>
                <a:cs typeface="Times New Roman" pitchFamily="18" charset="0"/>
              </a:rPr>
              <a:t>moleküler özelliğine dayanıyor.</a:t>
            </a: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Karbon </a:t>
            </a:r>
            <a:r>
              <a:rPr lang="tr-TR" sz="2800" b="1" dirty="0" err="1" smtClean="0">
                <a:solidFill>
                  <a:prstClr val="white"/>
                </a:solidFill>
                <a:latin typeface="Times New Roman" pitchFamily="18" charset="0"/>
                <a:cs typeface="Times New Roman" pitchFamily="18" charset="0"/>
              </a:rPr>
              <a:t>nanotüpler</a:t>
            </a:r>
            <a:r>
              <a:rPr lang="tr-TR" sz="2800" b="1" dirty="0" smtClean="0">
                <a:solidFill>
                  <a:prstClr val="white"/>
                </a:solidFill>
                <a:latin typeface="Times New Roman" pitchFamily="18" charset="0"/>
                <a:cs typeface="Times New Roman" pitchFamily="18" charset="0"/>
              </a:rPr>
              <a:t>, yiyecek üretimi, tıpta kullanımı, temiz su, fotosentez boyalar </a:t>
            </a:r>
            <a:r>
              <a:rPr lang="tr-TR" sz="2800" b="1" dirty="0" err="1" smtClean="0">
                <a:solidFill>
                  <a:prstClr val="white"/>
                </a:solidFill>
                <a:latin typeface="Times New Roman" pitchFamily="18" charset="0"/>
                <a:cs typeface="Times New Roman" pitchFamily="18" charset="0"/>
              </a:rPr>
              <a:t>vs</a:t>
            </a:r>
            <a:r>
              <a:rPr lang="tr-TR" sz="2800" b="1" dirty="0" smtClean="0">
                <a:solidFill>
                  <a:prstClr val="white"/>
                </a:solidFill>
                <a:latin typeface="Times New Roman" pitchFamily="18" charset="0"/>
                <a:cs typeface="Times New Roman" pitchFamily="18" charset="0"/>
              </a:rPr>
              <a:t>…</a:t>
            </a: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Riskler; silah sanayii, mahremiyet, kendini yenileme özelliği / kontrolsüz çoğalma, beyin kontrolü </a:t>
            </a:r>
            <a:r>
              <a:rPr lang="tr-TR" sz="2800" b="1" dirty="0" err="1" smtClean="0">
                <a:solidFill>
                  <a:prstClr val="white"/>
                </a:solidFill>
                <a:latin typeface="Times New Roman" pitchFamily="18" charset="0"/>
                <a:cs typeface="Times New Roman" pitchFamily="18" charset="0"/>
              </a:rPr>
              <a:t>vb</a:t>
            </a:r>
            <a:r>
              <a:rPr lang="tr-TR" sz="2800" b="1" dirty="0" smtClean="0">
                <a:solidFill>
                  <a:prstClr val="white"/>
                </a:solidFill>
                <a:latin typeface="Times New Roman" pitchFamily="18" charset="0"/>
                <a:cs typeface="Times New Roman" pitchFamily="18" charset="0"/>
              </a:rPr>
              <a:t>… </a:t>
            </a: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8035102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6124754"/>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BİYOTEKNOLOJİ…</a:t>
            </a:r>
          </a:p>
          <a:p>
            <a:endParaRPr lang="tr-TR" sz="2800" b="1" dirty="0">
              <a:solidFill>
                <a:srgbClr val="FFFF00"/>
              </a:solidFill>
              <a:latin typeface="Times New Roman" pitchFamily="18" charset="0"/>
              <a:cs typeface="Times New Roman" pitchFamily="18" charset="0"/>
            </a:endParaRPr>
          </a:p>
          <a:p>
            <a:r>
              <a:rPr lang="tr-TR" sz="2800" b="1" dirty="0" err="1">
                <a:solidFill>
                  <a:prstClr val="white"/>
                </a:solidFill>
                <a:latin typeface="Times New Roman" pitchFamily="18" charset="0"/>
                <a:cs typeface="Times New Roman" pitchFamily="18" charset="0"/>
              </a:rPr>
              <a:t>Biyoteknoloji</a:t>
            </a:r>
            <a:r>
              <a:rPr lang="tr-TR" sz="2800" b="1" dirty="0">
                <a:solidFill>
                  <a:prstClr val="white"/>
                </a:solidFill>
                <a:latin typeface="Times New Roman" pitchFamily="18" charset="0"/>
                <a:cs typeface="Times New Roman" pitchFamily="18" charset="0"/>
              </a:rPr>
              <a:t>, bitki, hayvan ve insanların hücrelerinde var olan fonksiyonları değiştirmek ve anlamak maksadı ile kullanılan işlem ve tekniklerdir</a:t>
            </a:r>
            <a:r>
              <a:rPr lang="tr-TR" sz="2800" b="1" dirty="0" smtClean="0">
                <a:solidFill>
                  <a:prstClr val="white"/>
                </a:solidFill>
                <a:latin typeface="Times New Roman" pitchFamily="18" charset="0"/>
                <a:cs typeface="Times New Roman" pitchFamily="18" charset="0"/>
              </a:rPr>
              <a:t>.</a:t>
            </a:r>
          </a:p>
          <a:p>
            <a:r>
              <a:rPr lang="tr-TR" sz="2800" b="1" dirty="0" smtClean="0">
                <a:solidFill>
                  <a:prstClr val="white"/>
                </a:solidFill>
                <a:latin typeface="Times New Roman" pitchFamily="18" charset="0"/>
                <a:cs typeface="Times New Roman" pitchFamily="18" charset="0"/>
              </a:rPr>
              <a:t>Biyokimya. Fizyoloji, Genetik, Mikrobiyoloji</a:t>
            </a:r>
            <a:endParaRPr lang="tr-TR" sz="2800" b="1" dirty="0">
              <a:solidFill>
                <a:prstClr val="white"/>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Molekül </a:t>
            </a:r>
            <a:r>
              <a:rPr lang="tr-TR" sz="2800" b="1" dirty="0" smtClean="0">
                <a:solidFill>
                  <a:prstClr val="white"/>
                </a:solidFill>
                <a:latin typeface="Times New Roman" pitchFamily="18" charset="0"/>
                <a:cs typeface="Times New Roman" pitchFamily="18" charset="0"/>
              </a:rPr>
              <a:t>biyoloji, Doku </a:t>
            </a:r>
            <a:r>
              <a:rPr lang="tr-TR" sz="2800" b="1" dirty="0">
                <a:solidFill>
                  <a:prstClr val="white"/>
                </a:solidFill>
                <a:latin typeface="Times New Roman" pitchFamily="18" charset="0"/>
                <a:cs typeface="Times New Roman" pitchFamily="18" charset="0"/>
              </a:rPr>
              <a:t>ve hücre biyolojisi kültürü</a:t>
            </a:r>
          </a:p>
          <a:p>
            <a:r>
              <a:rPr lang="tr-TR" sz="2800" b="1" dirty="0" smtClean="0">
                <a:solidFill>
                  <a:prstClr val="white"/>
                </a:solidFill>
                <a:latin typeface="Times New Roman" pitchFamily="18" charset="0"/>
                <a:cs typeface="Times New Roman" pitchFamily="18" charset="0"/>
              </a:rPr>
              <a:t>Mühendislik, DNA </a:t>
            </a:r>
            <a:r>
              <a:rPr lang="tr-TR" sz="2800" b="1" dirty="0">
                <a:solidFill>
                  <a:prstClr val="white"/>
                </a:solidFill>
                <a:latin typeface="Times New Roman" pitchFamily="18" charset="0"/>
                <a:cs typeface="Times New Roman" pitchFamily="18" charset="0"/>
              </a:rPr>
              <a:t>teknolojisi gibi </a:t>
            </a:r>
            <a:r>
              <a:rPr lang="tr-TR" sz="2800" b="1" dirty="0" smtClean="0">
                <a:solidFill>
                  <a:prstClr val="white"/>
                </a:solidFill>
                <a:latin typeface="Times New Roman" pitchFamily="18" charset="0"/>
                <a:cs typeface="Times New Roman" pitchFamily="18" charset="0"/>
              </a:rPr>
              <a:t> dalları kapsar…</a:t>
            </a:r>
          </a:p>
          <a:p>
            <a:endParaRPr lang="tr-TR" sz="2800" b="1" dirty="0" smtClean="0">
              <a:solidFill>
                <a:prstClr val="white"/>
              </a:solidFill>
              <a:latin typeface="Times New Roman" pitchFamily="18" charset="0"/>
              <a:cs typeface="Times New Roman" pitchFamily="18" charset="0"/>
            </a:endParaRPr>
          </a:p>
          <a:p>
            <a:r>
              <a:rPr lang="tr-TR" sz="2800" b="1" dirty="0" err="1" smtClean="0">
                <a:solidFill>
                  <a:prstClr val="white"/>
                </a:solidFill>
                <a:latin typeface="Times New Roman" pitchFamily="18" charset="0"/>
                <a:cs typeface="Times New Roman" pitchFamily="18" charset="0"/>
              </a:rPr>
              <a:t>Biyoteknoloji</a:t>
            </a:r>
            <a:r>
              <a:rPr lang="tr-TR" sz="2800" b="1" dirty="0" smtClean="0">
                <a:solidFill>
                  <a:prstClr val="white"/>
                </a:solidFill>
                <a:latin typeface="Times New Roman" pitchFamily="18" charset="0"/>
                <a:cs typeface="Times New Roman" pitchFamily="18" charset="0"/>
              </a:rPr>
              <a:t> </a:t>
            </a:r>
            <a:r>
              <a:rPr lang="tr-TR" sz="2800" b="1" dirty="0">
                <a:solidFill>
                  <a:prstClr val="white"/>
                </a:solidFill>
                <a:latin typeface="Times New Roman" pitchFamily="18" charset="0"/>
                <a:cs typeface="Times New Roman" pitchFamily="18" charset="0"/>
              </a:rPr>
              <a:t>kullanılarak özel amaçlar ile üretilmiş olan birçok protein ve ilaç bulunmaktadır. Bunların içinde en önemli olan insülindir. </a:t>
            </a:r>
            <a:r>
              <a:rPr lang="tr-TR" sz="2800" b="1" dirty="0" err="1">
                <a:solidFill>
                  <a:prstClr val="white"/>
                </a:solidFill>
                <a:latin typeface="Times New Roman" pitchFamily="18" charset="0"/>
                <a:cs typeface="Times New Roman" pitchFamily="18" charset="0"/>
              </a:rPr>
              <a:t>Biyoteknolojik</a:t>
            </a:r>
            <a:r>
              <a:rPr lang="tr-TR" sz="2800" b="1" dirty="0">
                <a:solidFill>
                  <a:prstClr val="white"/>
                </a:solidFill>
                <a:latin typeface="Times New Roman" pitchFamily="18" charset="0"/>
                <a:cs typeface="Times New Roman" pitchFamily="18" charset="0"/>
              </a:rPr>
              <a:t> alanda yapılan diğer bir uygulama da </a:t>
            </a:r>
            <a:r>
              <a:rPr lang="tr-TR" sz="2800" b="1" u="sng" dirty="0">
                <a:solidFill>
                  <a:prstClr val="white"/>
                </a:solidFill>
                <a:latin typeface="Times New Roman" pitchFamily="18" charset="0"/>
                <a:cs typeface="Times New Roman" pitchFamily="18" charset="0"/>
              </a:rPr>
              <a:t>gen terapisidir</a:t>
            </a:r>
            <a:r>
              <a:rPr lang="tr-TR" sz="2800" b="1" dirty="0">
                <a:solidFill>
                  <a:prstClr val="white"/>
                </a:solidFill>
                <a:latin typeface="Times New Roman" pitchFamily="18" charset="0"/>
                <a:cs typeface="Times New Roman" pitchFamily="18" charset="0"/>
              </a:rPr>
              <a:t>. </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356963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6124754"/>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BİYOTEKNOLOJİ…</a:t>
            </a:r>
          </a:p>
          <a:p>
            <a:r>
              <a:rPr lang="tr-TR" sz="2800" b="1" dirty="0" smtClean="0">
                <a:solidFill>
                  <a:prstClr val="white"/>
                </a:solidFill>
                <a:latin typeface="Times New Roman" pitchFamily="18" charset="0"/>
                <a:cs typeface="Times New Roman" pitchFamily="18" charset="0"/>
              </a:rPr>
              <a:t>Sentetik biyoloji; </a:t>
            </a:r>
            <a:r>
              <a:rPr lang="tr-TR" sz="2800" b="1" dirty="0" err="1" smtClean="0">
                <a:solidFill>
                  <a:prstClr val="white"/>
                </a:solidFill>
                <a:latin typeface="Times New Roman" pitchFamily="18" charset="0"/>
                <a:cs typeface="Times New Roman" pitchFamily="18" charset="0"/>
              </a:rPr>
              <a:t>Craig</a:t>
            </a:r>
            <a:r>
              <a:rPr lang="tr-TR" sz="2800" b="1" dirty="0" smtClean="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Venter</a:t>
            </a:r>
            <a:r>
              <a:rPr lang="tr-TR" sz="2800" b="1" dirty="0" smtClean="0">
                <a:solidFill>
                  <a:prstClr val="white"/>
                </a:solidFill>
                <a:latin typeface="Times New Roman" pitchFamily="18" charset="0"/>
                <a:cs typeface="Times New Roman" pitchFamily="18" charset="0"/>
              </a:rPr>
              <a:t>, sentetik hücre…</a:t>
            </a:r>
          </a:p>
          <a:p>
            <a:r>
              <a:rPr lang="tr-TR" sz="2800" b="1" dirty="0" smtClean="0">
                <a:solidFill>
                  <a:prstClr val="white"/>
                </a:solidFill>
                <a:latin typeface="Times New Roman" pitchFamily="18" charset="0"/>
                <a:cs typeface="Times New Roman" pitchFamily="18" charset="0"/>
              </a:rPr>
              <a:t>ITOP ( Entegre Doku-Organ Yazıcısı) ile vücut </a:t>
            </a:r>
            <a:r>
              <a:rPr lang="tr-TR" sz="2800" b="1" dirty="0">
                <a:solidFill>
                  <a:prstClr val="white"/>
                </a:solidFill>
                <a:latin typeface="Times New Roman" pitchFamily="18" charset="0"/>
                <a:cs typeface="Times New Roman" pitchFamily="18" charset="0"/>
              </a:rPr>
              <a:t>parçaları üretimi…Yapay organ teknolojisi, gün geçtikçe farklı organ ve dokuların birer birer üretilmesiyle hızla gelişmektedir. Bu teknoloji sayesinde, organ reddi ihtimalinin organın hastanın kendi kök hücreleri ile doldurulacağından yok olmasıyla birlikte organ nakil için bekleyen hastalara umut dolu haberler verilebilir</a:t>
            </a:r>
          </a:p>
          <a:p>
            <a:r>
              <a:rPr lang="tr-TR" sz="2800" b="1" dirty="0" err="1" smtClean="0">
                <a:solidFill>
                  <a:prstClr val="white"/>
                </a:solidFill>
                <a:latin typeface="Times New Roman" pitchFamily="18" charset="0"/>
                <a:cs typeface="Times New Roman" pitchFamily="18" charset="0"/>
              </a:rPr>
              <a:t>E.Musk</a:t>
            </a:r>
            <a:r>
              <a:rPr lang="tr-TR" sz="2800" b="1" dirty="0" smtClean="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Neuralink</a:t>
            </a:r>
            <a:r>
              <a:rPr lang="tr-TR" sz="2800" b="1" dirty="0" smtClean="0">
                <a:solidFill>
                  <a:prstClr val="white"/>
                </a:solidFill>
                <a:latin typeface="Times New Roman" pitchFamily="18" charset="0"/>
                <a:cs typeface="Times New Roman" pitchFamily="18" charset="0"/>
              </a:rPr>
              <a:t>, Dijital sinir danteli adlı beyin çipi ve jel…</a:t>
            </a:r>
          </a:p>
          <a:p>
            <a:r>
              <a:rPr lang="tr-TR" sz="2800" b="1" dirty="0" smtClean="0">
                <a:solidFill>
                  <a:prstClr val="white"/>
                </a:solidFill>
                <a:latin typeface="Times New Roman" pitchFamily="18" charset="0"/>
                <a:cs typeface="Times New Roman" pitchFamily="18" charset="0"/>
              </a:rPr>
              <a:t>Giyilebilir robotlar, 2014 dünya kupası, </a:t>
            </a:r>
            <a:r>
              <a:rPr lang="tr-TR" sz="2800" b="1" dirty="0" err="1" smtClean="0">
                <a:solidFill>
                  <a:prstClr val="white"/>
                </a:solidFill>
                <a:latin typeface="Times New Roman" pitchFamily="18" charset="0"/>
                <a:cs typeface="Times New Roman" pitchFamily="18" charset="0"/>
              </a:rPr>
              <a:t>Julian</a:t>
            </a:r>
            <a:r>
              <a:rPr lang="tr-TR" sz="2800" b="1" dirty="0" smtClean="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Pinto</a:t>
            </a:r>
            <a:r>
              <a:rPr lang="tr-TR" sz="2800" b="1" dirty="0" smtClean="0">
                <a:solidFill>
                  <a:prstClr val="white"/>
                </a:solidFill>
                <a:latin typeface="Times New Roman" pitchFamily="18" charset="0"/>
                <a:cs typeface="Times New Roman" pitchFamily="18" charset="0"/>
              </a:rPr>
              <a:t>...</a:t>
            </a:r>
          </a:p>
          <a:p>
            <a:r>
              <a:rPr lang="tr-TR" sz="2800" b="1" dirty="0" smtClean="0">
                <a:solidFill>
                  <a:prstClr val="white"/>
                </a:solidFill>
                <a:latin typeface="Times New Roman" pitchFamily="18" charset="0"/>
                <a:cs typeface="Times New Roman" pitchFamily="18" charset="0"/>
              </a:rPr>
              <a:t>İntel / </a:t>
            </a:r>
            <a:r>
              <a:rPr lang="tr-TR" sz="2800" b="1" dirty="0" err="1" smtClean="0">
                <a:solidFill>
                  <a:prstClr val="white"/>
                </a:solidFill>
                <a:latin typeface="Times New Roman" pitchFamily="18" charset="0"/>
                <a:cs typeface="Times New Roman" pitchFamily="18" charset="0"/>
              </a:rPr>
              <a:t>Loihi</a:t>
            </a:r>
            <a:r>
              <a:rPr lang="tr-TR" sz="2800" b="1" dirty="0" smtClean="0">
                <a:solidFill>
                  <a:prstClr val="white"/>
                </a:solidFill>
                <a:latin typeface="Times New Roman" pitchFamily="18" charset="0"/>
                <a:cs typeface="Times New Roman" pitchFamily="18" charset="0"/>
              </a:rPr>
              <a:t>; insan beynini model alıp taklit eden çip. </a:t>
            </a:r>
          </a:p>
        </p:txBody>
      </p:sp>
    </p:spTree>
    <p:extLst>
      <p:ext uri="{BB962C8B-B14F-4D97-AF65-F5344CB8AC3E}">
        <p14:creationId xmlns:p14="http://schemas.microsoft.com/office/powerpoint/2010/main" val="2155856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79512" y="188641"/>
            <a:ext cx="8856984" cy="6494666"/>
          </a:xfrm>
          <a:prstGeom prst="rect">
            <a:avLst/>
          </a:prstGeom>
        </p:spPr>
      </p:pic>
      <p:sp>
        <p:nvSpPr>
          <p:cNvPr id="3" name="Metin kutusu 2"/>
          <p:cNvSpPr txBox="1"/>
          <p:nvPr/>
        </p:nvSpPr>
        <p:spPr>
          <a:xfrm>
            <a:off x="366813" y="986164"/>
            <a:ext cx="8453660" cy="5663089"/>
          </a:xfrm>
          <a:prstGeom prst="rect">
            <a:avLst/>
          </a:prstGeom>
          <a:noFill/>
        </p:spPr>
        <p:txBody>
          <a:bodyPr wrap="square" rtlCol="0">
            <a:spAutoFit/>
          </a:bodyPr>
          <a:lstStyle/>
          <a:p>
            <a:endParaRPr lang="tr-TR" dirty="0">
              <a:solidFill>
                <a:prstClr val="black"/>
              </a:solidFill>
            </a:endParaRPr>
          </a:p>
          <a:p>
            <a:r>
              <a:rPr lang="tr-TR" sz="2800" b="1" dirty="0" smtClean="0">
                <a:solidFill>
                  <a:srgbClr val="FFFF00"/>
                </a:solidFill>
                <a:latin typeface="Times New Roman" pitchFamily="18" charset="0"/>
                <a:cs typeface="Times New Roman" pitchFamily="18" charset="0"/>
              </a:rPr>
              <a:t>Teknolojik gelişim sürecinde önemli sıçramalar…</a:t>
            </a:r>
          </a:p>
          <a:p>
            <a:endParaRPr lang="tr-TR" sz="2800" b="1" dirty="0">
              <a:solidFill>
                <a:srgbClr val="FFFF00"/>
              </a:solidFill>
              <a:latin typeface="Times New Roman" pitchFamily="18" charset="0"/>
              <a:cs typeface="Times New Roman" pitchFamily="18" charset="0"/>
            </a:endParaRPr>
          </a:p>
          <a:p>
            <a:pPr marL="342900" indent="-342900">
              <a:buFont typeface="Arial" charset="0"/>
              <a:buChar char="•"/>
            </a:pPr>
            <a:r>
              <a:rPr lang="tr-TR" sz="2400" b="1" dirty="0" smtClean="0">
                <a:solidFill>
                  <a:prstClr val="white"/>
                </a:solidFill>
                <a:latin typeface="Times New Roman" pitchFamily="18" charset="0"/>
                <a:cs typeface="Times New Roman" pitchFamily="18" charset="0"/>
              </a:rPr>
              <a:t>Çivi ve tekerlek  …MÖ 3500</a:t>
            </a:r>
          </a:p>
          <a:p>
            <a:pPr marL="342900" indent="-342900">
              <a:buFont typeface="Arial" charset="0"/>
              <a:buChar char="•"/>
            </a:pPr>
            <a:r>
              <a:rPr lang="tr-TR" sz="2400" b="1" dirty="0" err="1" smtClean="0">
                <a:solidFill>
                  <a:prstClr val="white"/>
                </a:solidFill>
                <a:latin typeface="Times New Roman" pitchFamily="18" charset="0"/>
                <a:cs typeface="Times New Roman" pitchFamily="18" charset="0"/>
              </a:rPr>
              <a:t>Thales</a:t>
            </a:r>
            <a:r>
              <a:rPr lang="tr-TR" sz="2400" b="1" dirty="0" smtClean="0">
                <a:solidFill>
                  <a:prstClr val="white"/>
                </a:solidFill>
                <a:latin typeface="Times New Roman" pitchFamily="18" charset="0"/>
                <a:cs typeface="Times New Roman" pitchFamily="18" charset="0"/>
              </a:rPr>
              <a:t>, </a:t>
            </a:r>
            <a:r>
              <a:rPr lang="tr-TR" sz="2400" b="1" dirty="0" err="1" smtClean="0">
                <a:solidFill>
                  <a:prstClr val="white"/>
                </a:solidFill>
                <a:latin typeface="Times New Roman" pitchFamily="18" charset="0"/>
                <a:cs typeface="Times New Roman" pitchFamily="18" charset="0"/>
              </a:rPr>
              <a:t>öklid</a:t>
            </a:r>
            <a:r>
              <a:rPr lang="tr-TR" sz="2400" b="1" dirty="0" smtClean="0">
                <a:solidFill>
                  <a:prstClr val="white"/>
                </a:solidFill>
                <a:latin typeface="Times New Roman" pitchFamily="18" charset="0"/>
                <a:cs typeface="Times New Roman" pitchFamily="18" charset="0"/>
              </a:rPr>
              <a:t>, Pisagor, </a:t>
            </a:r>
            <a:r>
              <a:rPr lang="tr-TR" sz="2400" b="1" dirty="0" err="1" smtClean="0">
                <a:solidFill>
                  <a:prstClr val="white"/>
                </a:solidFill>
                <a:latin typeface="Times New Roman" pitchFamily="18" charset="0"/>
                <a:cs typeface="Times New Roman" pitchFamily="18" charset="0"/>
              </a:rPr>
              <a:t>Arşimed</a:t>
            </a:r>
            <a:r>
              <a:rPr lang="tr-TR" sz="2400" b="1" dirty="0" smtClean="0">
                <a:solidFill>
                  <a:prstClr val="white"/>
                </a:solidFill>
                <a:latin typeface="Times New Roman" pitchFamily="18" charset="0"/>
                <a:cs typeface="Times New Roman" pitchFamily="18" charset="0"/>
              </a:rPr>
              <a:t> </a:t>
            </a:r>
            <a:r>
              <a:rPr lang="tr-TR" sz="2400" b="1" dirty="0" err="1" smtClean="0">
                <a:solidFill>
                  <a:prstClr val="white"/>
                </a:solidFill>
                <a:latin typeface="Times New Roman" pitchFamily="18" charset="0"/>
                <a:cs typeface="Times New Roman" pitchFamily="18" charset="0"/>
              </a:rPr>
              <a:t>vd..MÖ</a:t>
            </a:r>
            <a:r>
              <a:rPr lang="tr-TR" sz="2400" b="1" dirty="0" smtClean="0">
                <a:solidFill>
                  <a:prstClr val="white"/>
                </a:solidFill>
                <a:latin typeface="Times New Roman" pitchFamily="18" charset="0"/>
                <a:cs typeface="Times New Roman" pitchFamily="18" charset="0"/>
              </a:rPr>
              <a:t> 500-100</a:t>
            </a:r>
          </a:p>
          <a:p>
            <a:pPr marL="342900" indent="-342900">
              <a:buFont typeface="Arial" charset="0"/>
              <a:buChar char="•"/>
            </a:pPr>
            <a:r>
              <a:rPr lang="tr-TR" sz="2400" b="1" dirty="0" smtClean="0">
                <a:solidFill>
                  <a:prstClr val="white"/>
                </a:solidFill>
                <a:latin typeface="Times New Roman" pitchFamily="18" charset="0"/>
                <a:cs typeface="Times New Roman" pitchFamily="18" charset="0"/>
              </a:rPr>
              <a:t>Kağıt, barut………..MS 100-140</a:t>
            </a:r>
          </a:p>
          <a:p>
            <a:pPr marL="342900" indent="-342900">
              <a:buFont typeface="Arial" charset="0"/>
              <a:buChar char="•"/>
            </a:pPr>
            <a:r>
              <a:rPr lang="tr-TR" sz="2400" b="1" dirty="0" smtClean="0">
                <a:solidFill>
                  <a:prstClr val="white"/>
                </a:solidFill>
                <a:latin typeface="Times New Roman" pitchFamily="18" charset="0"/>
                <a:cs typeface="Times New Roman" pitchFamily="18" charset="0"/>
              </a:rPr>
              <a:t>Pusula  ……………..MS 1000</a:t>
            </a:r>
          </a:p>
          <a:p>
            <a:pPr marL="342900" indent="-342900">
              <a:buFont typeface="Arial" charset="0"/>
              <a:buChar char="•"/>
            </a:pPr>
            <a:r>
              <a:rPr lang="tr-TR" sz="2400" b="1" dirty="0" smtClean="0">
                <a:solidFill>
                  <a:prstClr val="white"/>
                </a:solidFill>
                <a:latin typeface="Times New Roman" pitchFamily="18" charset="0"/>
                <a:cs typeface="Times New Roman" pitchFamily="18" charset="0"/>
              </a:rPr>
              <a:t>Matbaa………………MS 1440</a:t>
            </a:r>
          </a:p>
          <a:p>
            <a:pPr marL="342900" indent="-342900">
              <a:buFont typeface="Arial" charset="0"/>
              <a:buChar char="•"/>
            </a:pPr>
            <a:r>
              <a:rPr lang="tr-TR" sz="2400" b="1" dirty="0" smtClean="0">
                <a:solidFill>
                  <a:prstClr val="white"/>
                </a:solidFill>
                <a:latin typeface="Times New Roman" pitchFamily="18" charset="0"/>
                <a:cs typeface="Times New Roman" pitchFamily="18" charset="0"/>
              </a:rPr>
              <a:t>Buhar </a:t>
            </a:r>
            <a:r>
              <a:rPr lang="tr-TR" sz="2400" b="1" dirty="0" err="1" smtClean="0">
                <a:solidFill>
                  <a:prstClr val="white"/>
                </a:solidFill>
                <a:latin typeface="Times New Roman" pitchFamily="18" charset="0"/>
                <a:cs typeface="Times New Roman" pitchFamily="18" charset="0"/>
              </a:rPr>
              <a:t>mak</a:t>
            </a:r>
            <a:r>
              <a:rPr lang="tr-TR" sz="2400" b="1" dirty="0" smtClean="0">
                <a:solidFill>
                  <a:prstClr val="white"/>
                </a:solidFill>
                <a:latin typeface="Times New Roman" pitchFamily="18" charset="0"/>
                <a:cs typeface="Times New Roman" pitchFamily="18" charset="0"/>
              </a:rPr>
              <a:t>., teleskop, barometre  1600-1700 arası</a:t>
            </a:r>
          </a:p>
          <a:p>
            <a:pPr marL="342900" indent="-342900">
              <a:buFont typeface="Arial" charset="0"/>
              <a:buChar char="•"/>
            </a:pPr>
            <a:r>
              <a:rPr lang="tr-TR" sz="2400" b="1" dirty="0" smtClean="0">
                <a:solidFill>
                  <a:prstClr val="white"/>
                </a:solidFill>
                <a:latin typeface="Times New Roman" pitchFamily="18" charset="0"/>
                <a:cs typeface="Times New Roman" pitchFamily="18" charset="0"/>
              </a:rPr>
              <a:t>Radyo, röntgen, </a:t>
            </a:r>
            <a:r>
              <a:rPr lang="tr-TR" sz="2400" b="1" dirty="0" err="1" smtClean="0">
                <a:solidFill>
                  <a:prstClr val="white"/>
                </a:solidFill>
                <a:latin typeface="Times New Roman" pitchFamily="18" charset="0"/>
                <a:cs typeface="Times New Roman" pitchFamily="18" charset="0"/>
              </a:rPr>
              <a:t>telegraf</a:t>
            </a:r>
            <a:r>
              <a:rPr lang="tr-TR" sz="2400" b="1" dirty="0" smtClean="0">
                <a:solidFill>
                  <a:prstClr val="white"/>
                </a:solidFill>
                <a:latin typeface="Times New Roman" pitchFamily="18" charset="0"/>
                <a:cs typeface="Times New Roman" pitchFamily="18" charset="0"/>
              </a:rPr>
              <a:t>, telefon, fotoğraf, içten yanmalı motor, elektrik, ampul vs..   1800-1900 arası sıçrama…</a:t>
            </a:r>
          </a:p>
          <a:p>
            <a:pPr marL="342900" indent="-342900">
              <a:buFont typeface="Arial" charset="0"/>
              <a:buChar char="•"/>
            </a:pPr>
            <a:r>
              <a:rPr lang="tr-TR" sz="2400" b="1" dirty="0" smtClean="0">
                <a:solidFill>
                  <a:prstClr val="white"/>
                </a:solidFill>
                <a:latin typeface="Times New Roman" pitchFamily="18" charset="0"/>
                <a:cs typeface="Times New Roman" pitchFamily="18" charset="0"/>
              </a:rPr>
              <a:t>Otomobil, uçak, </a:t>
            </a:r>
            <a:r>
              <a:rPr lang="tr-TR" sz="2400" b="1" dirty="0" err="1" smtClean="0">
                <a:solidFill>
                  <a:prstClr val="white"/>
                </a:solidFill>
                <a:latin typeface="Times New Roman" pitchFamily="18" charset="0"/>
                <a:cs typeface="Times New Roman" pitchFamily="18" charset="0"/>
              </a:rPr>
              <a:t>transistör</a:t>
            </a:r>
            <a:r>
              <a:rPr lang="tr-TR" sz="2400" b="1" dirty="0" smtClean="0">
                <a:solidFill>
                  <a:prstClr val="white"/>
                </a:solidFill>
                <a:latin typeface="Times New Roman" pitchFamily="18" charset="0"/>
                <a:cs typeface="Times New Roman" pitchFamily="18" charset="0"/>
              </a:rPr>
              <a:t>, görelilik  </a:t>
            </a:r>
            <a:r>
              <a:rPr lang="tr-TR" sz="2400" b="1" dirty="0" err="1" smtClean="0">
                <a:solidFill>
                  <a:prstClr val="white"/>
                </a:solidFill>
                <a:latin typeface="Times New Roman" pitchFamily="18" charset="0"/>
                <a:cs typeface="Times New Roman" pitchFamily="18" charset="0"/>
              </a:rPr>
              <a:t>teorisi,sinema</a:t>
            </a:r>
            <a:r>
              <a:rPr lang="tr-TR" sz="2400" b="1" dirty="0" smtClean="0">
                <a:solidFill>
                  <a:prstClr val="white"/>
                </a:solidFill>
                <a:latin typeface="Times New Roman" pitchFamily="18" charset="0"/>
                <a:cs typeface="Times New Roman" pitchFamily="18" charset="0"/>
              </a:rPr>
              <a:t>, plak…1900-1950</a:t>
            </a:r>
          </a:p>
          <a:p>
            <a:pPr marL="342900" indent="-342900">
              <a:buFont typeface="Arial" charset="0"/>
              <a:buChar char="•"/>
            </a:pPr>
            <a:r>
              <a:rPr lang="tr-TR" sz="2400" b="1" dirty="0" smtClean="0">
                <a:solidFill>
                  <a:prstClr val="white"/>
                </a:solidFill>
                <a:latin typeface="Times New Roman" pitchFamily="18" charset="0"/>
                <a:cs typeface="Times New Roman" pitchFamily="18" charset="0"/>
              </a:rPr>
              <a:t>Cep </a:t>
            </a:r>
            <a:r>
              <a:rPr lang="tr-TR" sz="2400" b="1" dirty="0" err="1" smtClean="0">
                <a:solidFill>
                  <a:prstClr val="white"/>
                </a:solidFill>
                <a:latin typeface="Times New Roman" pitchFamily="18" charset="0"/>
                <a:cs typeface="Times New Roman" pitchFamily="18" charset="0"/>
              </a:rPr>
              <a:t>telefonu,EKG</a:t>
            </a:r>
            <a:r>
              <a:rPr lang="tr-TR" sz="2400" b="1" dirty="0" smtClean="0">
                <a:solidFill>
                  <a:prstClr val="white"/>
                </a:solidFill>
                <a:latin typeface="Times New Roman" pitchFamily="18" charset="0"/>
                <a:cs typeface="Times New Roman" pitchFamily="18" charset="0"/>
              </a:rPr>
              <a:t>, kromozom sayısı, kalp </a:t>
            </a:r>
            <a:r>
              <a:rPr lang="tr-TR" sz="2400" b="1" dirty="0" err="1" smtClean="0">
                <a:solidFill>
                  <a:prstClr val="white"/>
                </a:solidFill>
                <a:latin typeface="Times New Roman" pitchFamily="18" charset="0"/>
                <a:cs typeface="Times New Roman" pitchFamily="18" charset="0"/>
              </a:rPr>
              <a:t>nakli,kaset</a:t>
            </a:r>
            <a:r>
              <a:rPr lang="tr-TR" sz="2400" b="1" dirty="0">
                <a:solidFill>
                  <a:prstClr val="white"/>
                </a:solidFill>
                <a:latin typeface="Times New Roman" pitchFamily="18" charset="0"/>
                <a:cs typeface="Times New Roman" pitchFamily="18" charset="0"/>
              </a:rPr>
              <a:t>, mikro </a:t>
            </a:r>
            <a:r>
              <a:rPr lang="tr-TR" sz="2400" b="1" dirty="0" err="1">
                <a:solidFill>
                  <a:prstClr val="white"/>
                </a:solidFill>
                <a:latin typeface="Times New Roman" pitchFamily="18" charset="0"/>
                <a:cs typeface="Times New Roman" pitchFamily="18" charset="0"/>
              </a:rPr>
              <a:t>chip</a:t>
            </a:r>
            <a:r>
              <a:rPr lang="tr-TR" sz="2400" b="1" dirty="0">
                <a:solidFill>
                  <a:prstClr val="white"/>
                </a:solidFill>
                <a:latin typeface="Times New Roman" pitchFamily="18" charset="0"/>
                <a:cs typeface="Times New Roman" pitchFamily="18" charset="0"/>
              </a:rPr>
              <a:t>…1950-1970</a:t>
            </a:r>
          </a:p>
        </p:txBody>
      </p:sp>
    </p:spTree>
    <p:extLst>
      <p:ext uri="{BB962C8B-B14F-4D97-AF65-F5344CB8AC3E}">
        <p14:creationId xmlns:p14="http://schemas.microsoft.com/office/powerpoint/2010/main" val="12302661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55919" y="181666"/>
            <a:ext cx="8856984" cy="6494666"/>
          </a:xfrm>
          <a:prstGeom prst="rect">
            <a:avLst/>
          </a:prstGeom>
        </p:spPr>
      </p:pic>
      <p:sp>
        <p:nvSpPr>
          <p:cNvPr id="2" name="Dikdörtgen 1"/>
          <p:cNvSpPr/>
          <p:nvPr/>
        </p:nvSpPr>
        <p:spPr>
          <a:xfrm>
            <a:off x="395536" y="404665"/>
            <a:ext cx="8377749" cy="4401205"/>
          </a:xfrm>
          <a:prstGeom prst="rect">
            <a:avLst/>
          </a:prstGeom>
        </p:spPr>
        <p:txBody>
          <a:bodyPr wrap="square">
            <a:spAutoFit/>
          </a:bodyPr>
          <a:lstStyle/>
          <a:p>
            <a:endParaRPr lang="tr-TR" sz="2800" b="1" dirty="0" smtClean="0">
              <a:solidFill>
                <a:prstClr val="white"/>
              </a:solidFill>
              <a:latin typeface="Times New Roman" pitchFamily="18" charset="0"/>
              <a:cs typeface="Times New Roman" pitchFamily="18" charset="0"/>
            </a:endParaRPr>
          </a:p>
          <a:p>
            <a:r>
              <a:rPr lang="tr-TR" sz="2800" b="1" dirty="0" smtClean="0">
                <a:solidFill>
                  <a:srgbClr val="FFFF00"/>
                </a:solidFill>
                <a:latin typeface="Times New Roman" pitchFamily="18" charset="0"/>
                <a:cs typeface="Times New Roman" pitchFamily="18" charset="0"/>
              </a:rPr>
              <a:t>BİYOTEKNOLOJİ…</a:t>
            </a:r>
          </a:p>
          <a:p>
            <a:endParaRPr lang="tr-TR" sz="2800" b="1" dirty="0">
              <a:solidFill>
                <a:srgbClr val="FFFF00"/>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919" y="548681"/>
            <a:ext cx="8702732" cy="590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4664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7417415"/>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BİYOTEKNOLOJİ…</a:t>
            </a:r>
          </a:p>
          <a:p>
            <a:endParaRPr lang="tr-TR" sz="2800" b="1" dirty="0">
              <a:solidFill>
                <a:srgbClr val="FFFF00"/>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1987’de Japon bilim insanı </a:t>
            </a:r>
            <a:r>
              <a:rPr lang="tr-TR" sz="2800" b="1" dirty="0" err="1">
                <a:solidFill>
                  <a:prstClr val="white"/>
                </a:solidFill>
                <a:latin typeface="Times New Roman" pitchFamily="18" charset="0"/>
                <a:cs typeface="Times New Roman" pitchFamily="18" charset="0"/>
              </a:rPr>
              <a:t>Yoshizumi</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Ishino</a:t>
            </a:r>
            <a:r>
              <a:rPr lang="tr-TR" sz="2800" b="1" dirty="0">
                <a:solidFill>
                  <a:prstClr val="white"/>
                </a:solidFill>
                <a:latin typeface="Times New Roman" pitchFamily="18" charset="0"/>
                <a:cs typeface="Times New Roman" pitchFamily="18" charset="0"/>
              </a:rPr>
              <a:t> ve ekibi E. </a:t>
            </a:r>
            <a:r>
              <a:rPr lang="tr-TR" sz="2800" b="1" dirty="0" err="1">
                <a:solidFill>
                  <a:prstClr val="white"/>
                </a:solidFill>
                <a:latin typeface="Times New Roman" pitchFamily="18" charset="0"/>
                <a:cs typeface="Times New Roman" pitchFamily="18" charset="0"/>
              </a:rPr>
              <a:t>coli</a:t>
            </a:r>
            <a:r>
              <a:rPr lang="tr-TR" sz="2800" b="1" dirty="0">
                <a:solidFill>
                  <a:prstClr val="white"/>
                </a:solidFill>
                <a:latin typeface="Times New Roman" pitchFamily="18" charset="0"/>
                <a:cs typeface="Times New Roman" pitchFamily="18" charset="0"/>
              </a:rPr>
              <a:t> bakterisinde tekrarlanan DNA dizileri keşfettiklerinde kimse bu motiflerin ne işe yaradığını bilmiyordu. Bu DNA dizileri daha sonra CRISPR dizileri olarak adlandırıldı. 1995 yılına geldiğimizde CRISPR DNA dizilerinin birçok farklı bakteri türünde daha bulunduğu keşfedilecekti. Ancak bu dizilerin gerçek işlevinin anlaşılabilmesi için 2007 yılına kadar beklememiz </a:t>
            </a:r>
            <a:r>
              <a:rPr lang="tr-TR" sz="2800" b="1" dirty="0" smtClean="0">
                <a:solidFill>
                  <a:prstClr val="white"/>
                </a:solidFill>
                <a:latin typeface="Times New Roman" pitchFamily="18" charset="0"/>
                <a:cs typeface="Times New Roman" pitchFamily="18" charset="0"/>
              </a:rPr>
              <a:t>gerekiyordu.</a:t>
            </a: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6856712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74027" y="181667"/>
            <a:ext cx="8856984" cy="6494666"/>
          </a:xfrm>
          <a:prstGeom prst="rect">
            <a:avLst/>
          </a:prstGeom>
        </p:spPr>
      </p:pic>
      <p:sp>
        <p:nvSpPr>
          <p:cNvPr id="2" name="Dikdörtgen 1"/>
          <p:cNvSpPr/>
          <p:nvPr/>
        </p:nvSpPr>
        <p:spPr>
          <a:xfrm>
            <a:off x="413644" y="354704"/>
            <a:ext cx="8377749" cy="8710077"/>
          </a:xfrm>
          <a:prstGeom prst="rect">
            <a:avLst/>
          </a:prstGeom>
        </p:spPr>
        <p:txBody>
          <a:bodyPr wrap="square">
            <a:spAutoFit/>
          </a:bodyPr>
          <a:lstStyle/>
          <a:p>
            <a:r>
              <a:rPr lang="tr-TR" sz="2800" b="1" dirty="0" smtClean="0">
                <a:solidFill>
                  <a:prstClr val="white"/>
                </a:solidFill>
                <a:latin typeface="Times New Roman" pitchFamily="18" charset="0"/>
                <a:cs typeface="Times New Roman" pitchFamily="18" charset="0"/>
              </a:rPr>
              <a:t>CRISPR-Cas9</a:t>
            </a:r>
            <a:r>
              <a:rPr lang="tr-TR" sz="2800" b="1" dirty="0">
                <a:solidFill>
                  <a:prstClr val="white"/>
                </a:solidFill>
                <a:latin typeface="Times New Roman" pitchFamily="18" charset="0"/>
                <a:cs typeface="Times New Roman" pitchFamily="18" charset="0"/>
              </a:rPr>
              <a:t>, bilim dünyasında heyecan yaratan bir genom düzenleme </a:t>
            </a:r>
            <a:r>
              <a:rPr lang="tr-TR" sz="2800" b="1" dirty="0" smtClean="0">
                <a:solidFill>
                  <a:prstClr val="white"/>
                </a:solidFill>
                <a:latin typeface="Times New Roman" pitchFamily="18" charset="0"/>
                <a:cs typeface="Times New Roman" pitchFamily="18" charset="0"/>
              </a:rPr>
              <a:t>aracıdır.  CRISPR-Cas9 </a:t>
            </a:r>
            <a:r>
              <a:rPr lang="tr-TR" sz="2800" b="1" dirty="0">
                <a:solidFill>
                  <a:prstClr val="white"/>
                </a:solidFill>
                <a:latin typeface="Times New Roman" pitchFamily="18" charset="0"/>
                <a:cs typeface="Times New Roman" pitchFamily="18" charset="0"/>
              </a:rPr>
              <a:t>genetikçilerin ve tıp araştırmacılarının, genomun çeşitli kısımlarına ekleme, çıkarma ya </a:t>
            </a:r>
            <a:r>
              <a:rPr lang="tr-TR" sz="2800" b="1" dirty="0" smtClean="0">
                <a:solidFill>
                  <a:prstClr val="white"/>
                </a:solidFill>
                <a:latin typeface="Times New Roman" pitchFamily="18" charset="0"/>
                <a:cs typeface="Times New Roman" pitchFamily="18" charset="0"/>
              </a:rPr>
              <a:t>da  DNA </a:t>
            </a:r>
            <a:r>
              <a:rPr lang="tr-TR" sz="2800" b="1" dirty="0">
                <a:solidFill>
                  <a:prstClr val="white"/>
                </a:solidFill>
                <a:latin typeface="Times New Roman" pitchFamily="18" charset="0"/>
                <a:cs typeface="Times New Roman" pitchFamily="18" charset="0"/>
              </a:rPr>
              <a:t>diziliminde </a:t>
            </a:r>
            <a:r>
              <a:rPr lang="tr-TR" sz="2800" b="1" dirty="0" smtClean="0">
                <a:solidFill>
                  <a:prstClr val="white"/>
                </a:solidFill>
                <a:latin typeface="Times New Roman" pitchFamily="18" charset="0"/>
                <a:cs typeface="Times New Roman" pitchFamily="18" charset="0"/>
              </a:rPr>
              <a:t>değişim </a:t>
            </a:r>
            <a:r>
              <a:rPr lang="tr-TR" sz="2800" b="1" dirty="0">
                <a:solidFill>
                  <a:prstClr val="white"/>
                </a:solidFill>
                <a:latin typeface="Times New Roman" pitchFamily="18" charset="0"/>
                <a:cs typeface="Times New Roman" pitchFamily="18" charset="0"/>
              </a:rPr>
              <a:t>yapmalarına </a:t>
            </a:r>
            <a:r>
              <a:rPr lang="tr-TR" sz="2800" b="1" dirty="0" smtClean="0">
                <a:solidFill>
                  <a:prstClr val="white"/>
                </a:solidFill>
                <a:latin typeface="Times New Roman" pitchFamily="18" charset="0"/>
                <a:cs typeface="Times New Roman" pitchFamily="18" charset="0"/>
              </a:rPr>
              <a:t>olanak </a:t>
            </a:r>
            <a:r>
              <a:rPr lang="tr-TR" sz="2800" b="1" dirty="0">
                <a:solidFill>
                  <a:prstClr val="white"/>
                </a:solidFill>
                <a:latin typeface="Times New Roman" pitchFamily="18" charset="0"/>
                <a:cs typeface="Times New Roman" pitchFamily="18" charset="0"/>
              </a:rPr>
              <a:t>tanıyan özgün </a:t>
            </a:r>
            <a:r>
              <a:rPr lang="tr-TR" sz="2800" b="1" dirty="0" smtClean="0">
                <a:solidFill>
                  <a:prstClr val="white"/>
                </a:solidFill>
                <a:latin typeface="Times New Roman" pitchFamily="18" charset="0"/>
                <a:cs typeface="Times New Roman" pitchFamily="18" charset="0"/>
              </a:rPr>
              <a:t>bir </a:t>
            </a:r>
            <a:r>
              <a:rPr lang="tr-TR" sz="2800" b="1" dirty="0">
                <a:solidFill>
                  <a:prstClr val="white"/>
                </a:solidFill>
                <a:latin typeface="Times New Roman" pitchFamily="18" charset="0"/>
                <a:cs typeface="Times New Roman" pitchFamily="18" charset="0"/>
              </a:rPr>
              <a:t>teknolojidir</a:t>
            </a:r>
            <a:r>
              <a:rPr lang="tr-TR" sz="2800" b="1" dirty="0" smtClean="0">
                <a:solidFill>
                  <a:prstClr val="white"/>
                </a:solidFill>
                <a:latin typeface="Times New Roman" pitchFamily="18" charset="0"/>
                <a:cs typeface="Times New Roman" pitchFamily="18" charset="0"/>
              </a:rPr>
              <a:t>.</a:t>
            </a:r>
          </a:p>
          <a:p>
            <a:endParaRPr lang="tr-TR" sz="2800" b="1" dirty="0">
              <a:solidFill>
                <a:prstClr val="white"/>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CRISPR-Cas9 genetik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bileşeni </a:t>
            </a:r>
            <a:r>
              <a:rPr lang="tr-TR" sz="2800" b="1" dirty="0">
                <a:solidFill>
                  <a:prstClr val="white"/>
                </a:solidFill>
                <a:latin typeface="Times New Roman" pitchFamily="18" charset="0"/>
                <a:cs typeface="Times New Roman" pitchFamily="18" charset="0"/>
              </a:rPr>
              <a:t>olan çok </a:t>
            </a:r>
            <a:r>
              <a:rPr lang="tr-TR" sz="2800" b="1" dirty="0" smtClean="0">
                <a:solidFill>
                  <a:prstClr val="white"/>
                </a:solidFill>
                <a:latin typeface="Times New Roman" pitchFamily="18" charset="0"/>
                <a:cs typeface="Times New Roman" pitchFamily="18" charset="0"/>
              </a:rPr>
              <a:t>sayıda</a:t>
            </a:r>
          </a:p>
          <a:p>
            <a:r>
              <a:rPr lang="tr-TR" sz="2800" b="1" dirty="0" smtClean="0">
                <a:solidFill>
                  <a:prstClr val="white"/>
                </a:solidFill>
                <a:latin typeface="Times New Roman" pitchFamily="18" charset="0"/>
                <a:cs typeface="Times New Roman" pitchFamily="18" charset="0"/>
              </a:rPr>
              <a:t>tıbbi </a:t>
            </a:r>
            <a:r>
              <a:rPr lang="tr-TR" sz="2800" b="1" dirty="0">
                <a:solidFill>
                  <a:prstClr val="white"/>
                </a:solidFill>
                <a:latin typeface="Times New Roman" pitchFamily="18" charset="0"/>
                <a:cs typeface="Times New Roman" pitchFamily="18" charset="0"/>
              </a:rPr>
              <a:t>rahatsızlığın (kanser,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hepatit </a:t>
            </a:r>
            <a:r>
              <a:rPr lang="tr-TR" sz="2800" b="1" dirty="0">
                <a:solidFill>
                  <a:prstClr val="white"/>
                </a:solidFill>
                <a:latin typeface="Times New Roman" pitchFamily="18" charset="0"/>
                <a:cs typeface="Times New Roman" pitchFamily="18" charset="0"/>
              </a:rPr>
              <a:t>B ve hatta yüksek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kolesterol</a:t>
            </a:r>
            <a:r>
              <a:rPr lang="tr-TR" sz="2800" b="1" dirty="0">
                <a:solidFill>
                  <a:prstClr val="white"/>
                </a:solidFill>
                <a:latin typeface="Times New Roman" pitchFamily="18" charset="0"/>
                <a:cs typeface="Times New Roman" pitchFamily="18" charset="0"/>
              </a:rPr>
              <a:t>) tedavisinde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kullanılmak </a:t>
            </a:r>
            <a:r>
              <a:rPr lang="tr-TR" sz="2800" b="1" dirty="0">
                <a:solidFill>
                  <a:prstClr val="white"/>
                </a:solidFill>
                <a:latin typeface="Times New Roman" pitchFamily="18" charset="0"/>
                <a:cs typeface="Times New Roman" pitchFamily="18" charset="0"/>
              </a:rPr>
              <a:t>için yüksek </a:t>
            </a:r>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potansiyele </a:t>
            </a:r>
            <a:r>
              <a:rPr lang="tr-TR" sz="2800" b="1" dirty="0">
                <a:solidFill>
                  <a:prstClr val="white"/>
                </a:solidFill>
                <a:latin typeface="Times New Roman" pitchFamily="18" charset="0"/>
                <a:cs typeface="Times New Roman" pitchFamily="18" charset="0"/>
              </a:rPr>
              <a:t>sahip.</a:t>
            </a: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2829996"/>
            <a:ext cx="4141898" cy="3820306"/>
          </a:xfrm>
          <a:prstGeom prst="rect">
            <a:avLst/>
          </a:prstGeom>
        </p:spPr>
      </p:pic>
    </p:spTree>
    <p:extLst>
      <p:ext uri="{BB962C8B-B14F-4D97-AF65-F5344CB8AC3E}">
        <p14:creationId xmlns:p14="http://schemas.microsoft.com/office/powerpoint/2010/main" val="14825231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4832092"/>
          </a:xfrm>
          <a:prstGeom prst="rect">
            <a:avLst/>
          </a:prstGeom>
        </p:spPr>
        <p:txBody>
          <a:bodyPr wrap="square">
            <a:spAutoFit/>
          </a:bodyPr>
          <a:lstStyle/>
          <a:p>
            <a:endParaRPr lang="tr-TR" sz="2800" b="1" dirty="0" smtClean="0">
              <a:solidFill>
                <a:prstClr val="white"/>
              </a:solidFill>
              <a:latin typeface="Times New Roman" pitchFamily="18" charset="0"/>
              <a:cs typeface="Times New Roman" pitchFamily="18" charset="0"/>
            </a:endParaRPr>
          </a:p>
          <a:p>
            <a:r>
              <a:rPr lang="tr-TR" sz="2800" b="1" dirty="0">
                <a:solidFill>
                  <a:srgbClr val="FFFF00"/>
                </a:solidFill>
                <a:latin typeface="Times New Roman" pitchFamily="18" charset="0"/>
                <a:cs typeface="Times New Roman" pitchFamily="18" charset="0"/>
              </a:rPr>
              <a:t>Sibernetik ölümsüzlük - fantezi mi, bilimsel problem mi? </a:t>
            </a:r>
          </a:p>
          <a:p>
            <a:endParaRPr lang="tr-TR" sz="2800" b="1" dirty="0">
              <a:solidFill>
                <a:prstClr val="white"/>
              </a:solidFill>
              <a:latin typeface="Times New Roman" pitchFamily="18" charset="0"/>
              <a:cs typeface="Times New Roman" pitchFamily="18" charset="0"/>
            </a:endParaRPr>
          </a:p>
          <a:p>
            <a:r>
              <a:rPr lang="tr-TR" sz="2800" b="1" dirty="0" err="1" smtClean="0">
                <a:solidFill>
                  <a:prstClr val="white"/>
                </a:solidFill>
                <a:latin typeface="Times New Roman" pitchFamily="18" charset="0"/>
                <a:cs typeface="Times New Roman" pitchFamily="18" charset="0"/>
              </a:rPr>
              <a:t>Aubrey</a:t>
            </a:r>
            <a:r>
              <a:rPr lang="tr-TR" sz="2800" b="1" dirty="0" smtClean="0">
                <a:solidFill>
                  <a:prstClr val="white"/>
                </a:solidFill>
                <a:latin typeface="Times New Roman" pitchFamily="18" charset="0"/>
                <a:cs typeface="Times New Roman" pitchFamily="18" charset="0"/>
              </a:rPr>
              <a:t> </a:t>
            </a:r>
            <a:r>
              <a:rPr lang="tr-TR" sz="2800" b="1" dirty="0">
                <a:solidFill>
                  <a:prstClr val="white"/>
                </a:solidFill>
                <a:latin typeface="Times New Roman" pitchFamily="18" charset="0"/>
                <a:cs typeface="Times New Roman" pitchFamily="18" charset="0"/>
              </a:rPr>
              <a:t>de </a:t>
            </a:r>
            <a:r>
              <a:rPr lang="tr-TR" sz="2800" b="1" dirty="0" err="1">
                <a:solidFill>
                  <a:prstClr val="white"/>
                </a:solidFill>
                <a:latin typeface="Times New Roman" pitchFamily="18" charset="0"/>
                <a:cs typeface="Times New Roman" pitchFamily="18" charset="0"/>
              </a:rPr>
              <a:t>Grey’e</a:t>
            </a:r>
            <a:r>
              <a:rPr lang="tr-TR" sz="2800" b="1" dirty="0">
                <a:solidFill>
                  <a:prstClr val="white"/>
                </a:solidFill>
                <a:latin typeface="Times New Roman" pitchFamily="18" charset="0"/>
                <a:cs typeface="Times New Roman" pitchFamily="18" charset="0"/>
              </a:rPr>
              <a:t> göre, “nüfus kağıdındaki yaşı” kaç olursa olsun, bir insanın biyolojik yaşının ve buna bağlı olarak sağlık ve zindelik durumunun 20 ile 25 yaşları arasında tutulması mümkün.</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583783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5"/>
            <a:ext cx="8377749" cy="4832092"/>
          </a:xfrm>
          <a:prstGeom prst="rect">
            <a:avLst/>
          </a:prstGeom>
        </p:spPr>
        <p:txBody>
          <a:bodyPr wrap="square">
            <a:spAutoFit/>
          </a:bodyPr>
          <a:lstStyle/>
          <a:p>
            <a:r>
              <a:rPr lang="tr-TR" sz="2800" b="1" dirty="0" smtClean="0">
                <a:solidFill>
                  <a:prstClr val="white"/>
                </a:solidFill>
                <a:latin typeface="Times New Roman" pitchFamily="18" charset="0"/>
                <a:cs typeface="Times New Roman" pitchFamily="18" charset="0"/>
              </a:rPr>
              <a:t>‘2045 </a:t>
            </a:r>
            <a:r>
              <a:rPr lang="tr-TR" sz="2800" b="1" dirty="0" err="1" smtClean="0">
                <a:solidFill>
                  <a:prstClr val="white"/>
                </a:solidFill>
                <a:latin typeface="Times New Roman" pitchFamily="18" charset="0"/>
                <a:cs typeface="Times New Roman" pitchFamily="18" charset="0"/>
              </a:rPr>
              <a:t>Initative</a:t>
            </a:r>
            <a:r>
              <a:rPr lang="tr-TR" sz="2800" b="1" dirty="0" smtClean="0">
                <a:solidFill>
                  <a:prstClr val="white"/>
                </a:solidFill>
                <a:latin typeface="Times New Roman" pitchFamily="18" charset="0"/>
                <a:cs typeface="Times New Roman" pitchFamily="18" charset="0"/>
              </a:rPr>
              <a:t>’ ; Dmitry </a:t>
            </a:r>
            <a:r>
              <a:rPr lang="tr-TR" sz="2800" b="1" dirty="0" err="1">
                <a:solidFill>
                  <a:prstClr val="white"/>
                </a:solidFill>
                <a:latin typeface="Times New Roman" pitchFamily="18" charset="0"/>
                <a:cs typeface="Times New Roman" pitchFamily="18" charset="0"/>
              </a:rPr>
              <a:t>Itskov</a:t>
            </a:r>
            <a:r>
              <a:rPr lang="tr-TR" sz="2800" b="1" dirty="0">
                <a:solidFill>
                  <a:prstClr val="white"/>
                </a:solidFill>
                <a:latin typeface="Times New Roman" pitchFamily="18" charset="0"/>
                <a:cs typeface="Times New Roman" pitchFamily="18" charset="0"/>
              </a:rPr>
              <a:t> tarafından </a:t>
            </a:r>
            <a:r>
              <a:rPr lang="tr-TR" sz="2800" b="1" dirty="0" smtClean="0">
                <a:solidFill>
                  <a:prstClr val="white"/>
                </a:solidFill>
                <a:latin typeface="Times New Roman" pitchFamily="18" charset="0"/>
                <a:cs typeface="Times New Roman" pitchFamily="18" charset="0"/>
              </a:rPr>
              <a:t>2011'de</a:t>
            </a:r>
            <a:r>
              <a:rPr lang="tr-TR" sz="2800" b="1" dirty="0">
                <a:solidFill>
                  <a:prstClr val="white"/>
                </a:solidFill>
                <a:latin typeface="Times New Roman" pitchFamily="18" charset="0"/>
                <a:cs typeface="Times New Roman" pitchFamily="18" charset="0"/>
              </a:rPr>
              <a:t>, sinirsel </a:t>
            </a:r>
            <a:r>
              <a:rPr lang="tr-TR" sz="2800" b="1" dirty="0" err="1">
                <a:solidFill>
                  <a:prstClr val="white"/>
                </a:solidFill>
                <a:latin typeface="Times New Roman" pitchFamily="18" charset="0"/>
                <a:cs typeface="Times New Roman" pitchFamily="18" charset="0"/>
              </a:rPr>
              <a:t>arayüzler</a:t>
            </a:r>
            <a:r>
              <a:rPr lang="tr-TR" sz="2800" b="1" dirty="0">
                <a:solidFill>
                  <a:prstClr val="white"/>
                </a:solidFill>
                <a:latin typeface="Times New Roman" pitchFamily="18" charset="0"/>
                <a:cs typeface="Times New Roman" pitchFamily="18" charset="0"/>
              </a:rPr>
              <a:t>, robotik, yapay organlar ve sistemler konusunda önde gelen Rus uzmanların katılımıyla kuruldu. 2045 </a:t>
            </a:r>
            <a:r>
              <a:rPr lang="tr-TR" sz="2800" b="1" dirty="0" smtClean="0">
                <a:solidFill>
                  <a:prstClr val="white"/>
                </a:solidFill>
                <a:latin typeface="Times New Roman" pitchFamily="18" charset="0"/>
                <a:cs typeface="Times New Roman" pitchFamily="18" charset="0"/>
              </a:rPr>
              <a:t>Girişimi,  </a:t>
            </a:r>
            <a:r>
              <a:rPr lang="tr-TR" sz="2800" b="1" dirty="0">
                <a:solidFill>
                  <a:prstClr val="white"/>
                </a:solidFill>
                <a:latin typeface="Times New Roman" pitchFamily="18" charset="0"/>
                <a:cs typeface="Times New Roman" pitchFamily="18" charset="0"/>
              </a:rPr>
              <a:t>bir bireyin kişiliğinin daha gelişmiş biyolojik olmayan bir taşıyıcıya aktarılmasını ve ölümsüzlük dahil olmak üzere ömrünün uzatılmasını sağlayan teknolojiler yaratmayı amaçlamaktadır. </a:t>
            </a: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8457" y="3750169"/>
            <a:ext cx="3600400" cy="2696825"/>
          </a:xfrm>
          <a:prstGeom prst="rect">
            <a:avLst/>
          </a:prstGeom>
        </p:spPr>
      </p:pic>
    </p:spTree>
    <p:extLst>
      <p:ext uri="{BB962C8B-B14F-4D97-AF65-F5344CB8AC3E}">
        <p14:creationId xmlns:p14="http://schemas.microsoft.com/office/powerpoint/2010/main" val="29025881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251520" y="404665"/>
            <a:ext cx="8521765" cy="5262979"/>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TEKİLLİK, 2045…</a:t>
            </a:r>
          </a:p>
          <a:p>
            <a:endParaRPr lang="tr-TR" sz="2800" b="1" dirty="0">
              <a:solidFill>
                <a:srgbClr val="FFFF00"/>
              </a:solidFill>
              <a:latin typeface="Times New Roman" pitchFamily="18" charset="0"/>
              <a:cs typeface="Times New Roman" pitchFamily="18" charset="0"/>
            </a:endParaRPr>
          </a:p>
          <a:p>
            <a:r>
              <a:rPr lang="tr-TR" sz="2800" b="1" dirty="0">
                <a:solidFill>
                  <a:schemeClr val="bg1"/>
                </a:solidFill>
                <a:latin typeface="Times New Roman" pitchFamily="18" charset="0"/>
                <a:cs typeface="Times New Roman" pitchFamily="18" charset="0"/>
              </a:rPr>
              <a:t>“2029 yılının, yapay zekanın Turing testini geçeceği ve insan zekasına ulaşacağı yıl olduğunu düşünüyorum. 2045’i ise, etkileyici zekamızı yarattığımız zeka ile birleştirip bir milyar kat arttıracağımız ‘Tekilliğin’ yılı olarak görüyorum</a:t>
            </a:r>
            <a:r>
              <a:rPr lang="tr-TR" sz="2800" b="1" dirty="0" smtClean="0">
                <a:solidFill>
                  <a:schemeClr val="bg1"/>
                </a:solidFill>
                <a:latin typeface="Times New Roman" pitchFamily="18" charset="0"/>
                <a:cs typeface="Times New Roman" pitchFamily="18" charset="0"/>
              </a:rPr>
              <a:t>.”</a:t>
            </a:r>
          </a:p>
          <a:p>
            <a:r>
              <a:rPr lang="tr-TR" sz="2800" b="1" dirty="0">
                <a:solidFill>
                  <a:schemeClr val="bg1"/>
                </a:solidFill>
                <a:latin typeface="Times New Roman" pitchFamily="18" charset="0"/>
                <a:cs typeface="Times New Roman" pitchFamily="18" charset="0"/>
              </a:rPr>
              <a:t>Google mühendislik direktörü Ray </a:t>
            </a:r>
            <a:r>
              <a:rPr lang="tr-TR" sz="2800" b="1" dirty="0" err="1">
                <a:solidFill>
                  <a:schemeClr val="bg1"/>
                </a:solidFill>
                <a:latin typeface="Times New Roman" pitchFamily="18" charset="0"/>
                <a:cs typeface="Times New Roman" pitchFamily="18" charset="0"/>
              </a:rPr>
              <a:t>Kurzweil</a:t>
            </a:r>
            <a:r>
              <a:rPr lang="tr-TR" sz="2800" b="1" dirty="0">
                <a:solidFill>
                  <a:schemeClr val="bg1"/>
                </a:solidFill>
                <a:latin typeface="Times New Roman" pitchFamily="18" charset="0"/>
                <a:cs typeface="Times New Roman" pitchFamily="18" charset="0"/>
              </a:rPr>
              <a:t>, şimdiye kadarki tahminleri yüksek oranda gerçekleşmiş bir gelecek bilimci. </a:t>
            </a:r>
            <a:r>
              <a:rPr lang="tr-TR" sz="2800" b="1" dirty="0" err="1">
                <a:solidFill>
                  <a:schemeClr val="bg1"/>
                </a:solidFill>
                <a:latin typeface="Times New Roman" pitchFamily="18" charset="0"/>
                <a:cs typeface="Times New Roman" pitchFamily="18" charset="0"/>
              </a:rPr>
              <a:t>Kurzweil</a:t>
            </a:r>
            <a:r>
              <a:rPr lang="tr-TR" sz="2800" b="1" dirty="0">
                <a:solidFill>
                  <a:schemeClr val="bg1"/>
                </a:solidFill>
                <a:latin typeface="Times New Roman" pitchFamily="18" charset="0"/>
                <a:cs typeface="Times New Roman" pitchFamily="18" charset="0"/>
              </a:rPr>
              <a:t>, 1990 yılından itibaren yürüttüğü 147 tahminin, % 86 oranında gerçekleştiğini </a:t>
            </a:r>
            <a:r>
              <a:rPr lang="tr-TR" sz="2800" b="1" dirty="0" smtClean="0">
                <a:solidFill>
                  <a:schemeClr val="bg1"/>
                </a:solidFill>
                <a:latin typeface="Times New Roman" pitchFamily="18" charset="0"/>
                <a:cs typeface="Times New Roman" pitchFamily="18" charset="0"/>
              </a:rPr>
              <a:t>söylüyor.</a:t>
            </a:r>
          </a:p>
        </p:txBody>
      </p:sp>
    </p:spTree>
    <p:extLst>
      <p:ext uri="{BB962C8B-B14F-4D97-AF65-F5344CB8AC3E}">
        <p14:creationId xmlns:p14="http://schemas.microsoft.com/office/powerpoint/2010/main" val="42173898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43507" y="181666"/>
            <a:ext cx="8856984" cy="6494666"/>
          </a:xfrm>
          <a:prstGeom prst="rect">
            <a:avLst/>
          </a:prstGeom>
        </p:spPr>
      </p:pic>
      <p:sp>
        <p:nvSpPr>
          <p:cNvPr id="2" name="Dikdörtgen 1"/>
          <p:cNvSpPr/>
          <p:nvPr/>
        </p:nvSpPr>
        <p:spPr>
          <a:xfrm>
            <a:off x="251520" y="404664"/>
            <a:ext cx="8521765" cy="5693866"/>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TEKİLLİK, 2045…</a:t>
            </a:r>
          </a:p>
          <a:p>
            <a:endParaRPr lang="tr-TR" sz="2800" b="1" dirty="0">
              <a:solidFill>
                <a:srgbClr val="FFFF00"/>
              </a:solidFill>
              <a:latin typeface="Times New Roman" pitchFamily="18" charset="0"/>
              <a:cs typeface="Times New Roman" pitchFamily="18" charset="0"/>
            </a:endParaRPr>
          </a:p>
          <a:p>
            <a:r>
              <a:rPr lang="tr-TR" sz="2800" b="1" dirty="0">
                <a:solidFill>
                  <a:prstClr val="white"/>
                </a:solidFill>
                <a:latin typeface="Times New Roman" pitchFamily="18" charset="0"/>
                <a:cs typeface="Times New Roman" pitchFamily="18" charset="0"/>
              </a:rPr>
              <a:t>Tekillik, teknolojideki tüm gelişmelerin, özellikle de yapay zeka gelişmelerinin insan uygarlığını kaçınılmaz bir şekilde değiştirmesidir. </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err="1" smtClean="0">
                <a:solidFill>
                  <a:prstClr val="white"/>
                </a:solidFill>
                <a:latin typeface="Times New Roman" pitchFamily="18" charset="0"/>
                <a:cs typeface="Times New Roman" pitchFamily="18" charset="0"/>
              </a:rPr>
              <a:t>Kurzweil’in</a:t>
            </a:r>
            <a:r>
              <a:rPr lang="tr-TR" sz="2800" b="1" dirty="0" smtClean="0">
                <a:solidFill>
                  <a:prstClr val="white"/>
                </a:solidFill>
                <a:latin typeface="Times New Roman" pitchFamily="18" charset="0"/>
                <a:cs typeface="Times New Roman" pitchFamily="18" charset="0"/>
              </a:rPr>
              <a:t> </a:t>
            </a:r>
            <a:r>
              <a:rPr lang="tr-TR" sz="2800" b="1" dirty="0">
                <a:solidFill>
                  <a:prstClr val="white"/>
                </a:solidFill>
                <a:latin typeface="Times New Roman" pitchFamily="18" charset="0"/>
                <a:cs typeface="Times New Roman" pitchFamily="18" charset="0"/>
              </a:rPr>
              <a:t>tekillik tanımı, tüm bu gelişen teknolojilerin öncelikle insan zekasının inceliklerine ulaşması; sonrasında ise  bilgi tabanlı teknolojilerin artarak ve bilgiyi hızla paylaşarak insan zekasını geçmesidir.</a:t>
            </a:r>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4022255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251520" y="404664"/>
            <a:ext cx="8521765" cy="3108543"/>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TEKİLLİK, 2045…</a:t>
            </a:r>
          </a:p>
          <a:p>
            <a:endParaRPr lang="tr-TR" sz="2800" b="1" dirty="0">
              <a:solidFill>
                <a:srgbClr val="FFFF00"/>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a:t>
            </a:r>
            <a:r>
              <a:rPr lang="tr-TR" sz="2800" b="1" dirty="0" err="1">
                <a:solidFill>
                  <a:prstClr val="white"/>
                </a:solidFill>
                <a:latin typeface="Times New Roman" pitchFamily="18" charset="0"/>
                <a:cs typeface="Times New Roman" pitchFamily="18" charset="0"/>
              </a:rPr>
              <a:t>Singularity</a:t>
            </a:r>
            <a:r>
              <a:rPr lang="tr-TR" sz="2800" b="1" dirty="0">
                <a:solidFill>
                  <a:prstClr val="white"/>
                </a:solidFill>
                <a:latin typeface="Times New Roman" pitchFamily="18" charset="0"/>
                <a:cs typeface="Times New Roman" pitchFamily="18" charset="0"/>
              </a:rPr>
              <a:t>” terimini ilk olarak “değişime neden olan teknolojik ilerlemeler” bağlamında 1950’li yıllarda John </a:t>
            </a:r>
            <a:r>
              <a:rPr lang="tr-TR" sz="2800" b="1" dirty="0" err="1">
                <a:solidFill>
                  <a:prstClr val="white"/>
                </a:solidFill>
                <a:latin typeface="Times New Roman" pitchFamily="18" charset="0"/>
                <a:cs typeface="Times New Roman" pitchFamily="18" charset="0"/>
              </a:rPr>
              <a:t>von</a:t>
            </a:r>
            <a:r>
              <a:rPr lang="tr-TR" sz="2800" b="1" dirty="0">
                <a:solidFill>
                  <a:prstClr val="white"/>
                </a:solidFill>
                <a:latin typeface="Times New Roman" pitchFamily="18" charset="0"/>
                <a:cs typeface="Times New Roman" pitchFamily="18" charset="0"/>
              </a:rPr>
              <a:t> </a:t>
            </a:r>
            <a:r>
              <a:rPr lang="tr-TR" sz="2800" b="1" dirty="0" err="1">
                <a:solidFill>
                  <a:prstClr val="white"/>
                </a:solidFill>
                <a:latin typeface="Times New Roman" pitchFamily="18" charset="0"/>
                <a:cs typeface="Times New Roman" pitchFamily="18" charset="0"/>
              </a:rPr>
              <a:t>Neumann</a:t>
            </a:r>
            <a:r>
              <a:rPr lang="tr-TR" sz="2800" b="1" dirty="0">
                <a:solidFill>
                  <a:prstClr val="white"/>
                </a:solidFill>
                <a:latin typeface="Times New Roman" pitchFamily="18" charset="0"/>
                <a:cs typeface="Times New Roman" pitchFamily="18" charset="0"/>
              </a:rPr>
              <a:t> kullanmıştır.</a:t>
            </a: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5895" y="2794351"/>
            <a:ext cx="5137389" cy="3514969"/>
          </a:xfrm>
          <a:prstGeom prst="rect">
            <a:avLst/>
          </a:prstGeom>
        </p:spPr>
      </p:pic>
    </p:spTree>
    <p:extLst>
      <p:ext uri="{BB962C8B-B14F-4D97-AF65-F5344CB8AC3E}">
        <p14:creationId xmlns:p14="http://schemas.microsoft.com/office/powerpoint/2010/main" val="2799697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251520" y="404664"/>
            <a:ext cx="8521765" cy="4401205"/>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TEKİLLİK, 2045…</a:t>
            </a:r>
          </a:p>
          <a:p>
            <a:endParaRPr lang="tr-TR" sz="2800" b="1" dirty="0">
              <a:solidFill>
                <a:srgbClr val="FFFF00"/>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r>
              <a:rPr lang="tr-TR" sz="2800" b="1" dirty="0" err="1">
                <a:solidFill>
                  <a:prstClr val="white"/>
                </a:solidFill>
                <a:latin typeface="Times New Roman" pitchFamily="18" charset="0"/>
                <a:cs typeface="Times New Roman" pitchFamily="18" charset="0"/>
              </a:rPr>
              <a:t>Neuman</a:t>
            </a:r>
            <a:r>
              <a:rPr lang="tr-TR" sz="2800" b="1" dirty="0">
                <a:solidFill>
                  <a:prstClr val="white"/>
                </a:solidFill>
                <a:latin typeface="Times New Roman" pitchFamily="18" charset="0"/>
                <a:cs typeface="Times New Roman" pitchFamily="18" charset="0"/>
              </a:rPr>
              <a:t> bunu “İnsan yaşam biçimindeki değişimler ve teknolojik ilerlemenin gittikçe hızlanması, insan ırkının tarihinde kökten bir değişiklik yaşatacak ve bir tür “tekillik” ortaya çıkacak. Bu noktadan sonra “bildiğimiz” insan hayatı devam edemeyecek” şeklinde ifade ediyor.</a:t>
            </a:r>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2939438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251520" y="404664"/>
            <a:ext cx="8521765" cy="2246769"/>
          </a:xfrm>
          <a:prstGeom prst="rect">
            <a:avLst/>
          </a:prstGeom>
        </p:spPr>
        <p:txBody>
          <a:bodyPr wrap="square">
            <a:spAutoFit/>
          </a:bodyPr>
          <a:lstStyle/>
          <a:p>
            <a:endParaRPr lang="tr-TR" sz="2800" b="1" dirty="0" smtClean="0">
              <a:solidFill>
                <a:srgbClr val="FFFF00"/>
              </a:solidFill>
              <a:latin typeface="Times New Roman" pitchFamily="18" charset="0"/>
              <a:cs typeface="Times New Roman" pitchFamily="18" charset="0"/>
            </a:endParaRPr>
          </a:p>
          <a:p>
            <a:endParaRPr lang="tr-TR" sz="2800" b="1" dirty="0">
              <a:solidFill>
                <a:srgbClr val="FFFF00"/>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19" y="365994"/>
            <a:ext cx="8424937" cy="5967299"/>
          </a:xfrm>
          <a:prstGeom prst="rect">
            <a:avLst/>
          </a:prstGeom>
        </p:spPr>
      </p:pic>
    </p:spTree>
    <p:extLst>
      <p:ext uri="{BB962C8B-B14F-4D97-AF65-F5344CB8AC3E}">
        <p14:creationId xmlns:p14="http://schemas.microsoft.com/office/powerpoint/2010/main" val="3065576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79512" y="188641"/>
            <a:ext cx="8856984" cy="6494666"/>
          </a:xfrm>
          <a:prstGeom prst="rect">
            <a:avLst/>
          </a:prstGeom>
        </p:spPr>
      </p:pic>
      <p:sp>
        <p:nvSpPr>
          <p:cNvPr id="3" name="Metin kutusu 2"/>
          <p:cNvSpPr txBox="1"/>
          <p:nvPr/>
        </p:nvSpPr>
        <p:spPr>
          <a:xfrm>
            <a:off x="366813" y="986163"/>
            <a:ext cx="8453660" cy="5539978"/>
          </a:xfrm>
          <a:prstGeom prst="rect">
            <a:avLst/>
          </a:prstGeom>
          <a:noFill/>
        </p:spPr>
        <p:txBody>
          <a:bodyPr wrap="square" rtlCol="0">
            <a:spAutoFit/>
          </a:bodyPr>
          <a:lstStyle/>
          <a:p>
            <a:endParaRPr lang="tr-TR" dirty="0">
              <a:solidFill>
                <a:prstClr val="black"/>
              </a:solidFill>
            </a:endParaRPr>
          </a:p>
          <a:p>
            <a:r>
              <a:rPr lang="tr-TR" sz="2800" b="1" dirty="0" smtClean="0">
                <a:solidFill>
                  <a:srgbClr val="FFFF00"/>
                </a:solidFill>
                <a:latin typeface="Times New Roman" pitchFamily="18" charset="0"/>
                <a:cs typeface="Times New Roman" pitchFamily="18" charset="0"/>
              </a:rPr>
              <a:t>Teknolojik gelişim sürecinde önemli sıçramalar…</a:t>
            </a:r>
          </a:p>
          <a:p>
            <a:endParaRPr lang="tr-TR" sz="2800" b="1" dirty="0">
              <a:solidFill>
                <a:srgbClr val="FFFF00"/>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Fiber kablo, bellek kartı,, CD, walkman, genetik </a:t>
            </a:r>
            <a:r>
              <a:rPr lang="tr-TR" sz="2800" b="1" dirty="0" err="1" smtClean="0">
                <a:solidFill>
                  <a:prstClr val="white"/>
                </a:solidFill>
                <a:latin typeface="Times New Roman" pitchFamily="18" charset="0"/>
                <a:cs typeface="Times New Roman" pitchFamily="18" charset="0"/>
              </a:rPr>
              <a:t>haritası,entegre</a:t>
            </a:r>
            <a:r>
              <a:rPr lang="tr-TR" sz="2800" b="1" dirty="0" smtClean="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devreler,ATM,LCD</a:t>
            </a:r>
            <a:r>
              <a:rPr lang="tr-TR" sz="2800" b="1" dirty="0" smtClean="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ekran,lazer</a:t>
            </a:r>
            <a:r>
              <a:rPr lang="tr-TR" sz="2800" b="1" dirty="0" smtClean="0">
                <a:solidFill>
                  <a:prstClr val="white"/>
                </a:solidFill>
                <a:latin typeface="Times New Roman" pitchFamily="18" charset="0"/>
                <a:cs typeface="Times New Roman" pitchFamily="18" charset="0"/>
              </a:rPr>
              <a:t> yazıcı…1970-1980</a:t>
            </a:r>
          </a:p>
          <a:p>
            <a:r>
              <a:rPr lang="tr-TR" sz="2800" b="1" dirty="0" smtClean="0">
                <a:solidFill>
                  <a:prstClr val="white"/>
                </a:solidFill>
                <a:latin typeface="Times New Roman" pitchFamily="18" charset="0"/>
                <a:cs typeface="Times New Roman" pitchFamily="18" charset="0"/>
              </a:rPr>
              <a:t>Klonlama, damarda dolaşabilen robot, doğum kontrol </a:t>
            </a:r>
            <a:r>
              <a:rPr lang="tr-TR" sz="2800" b="1" dirty="0" err="1" smtClean="0">
                <a:solidFill>
                  <a:prstClr val="white"/>
                </a:solidFill>
                <a:latin typeface="Times New Roman" pitchFamily="18" charset="0"/>
                <a:cs typeface="Times New Roman" pitchFamily="18" charset="0"/>
              </a:rPr>
              <a:t>hapı,DVD</a:t>
            </a:r>
            <a:r>
              <a:rPr lang="tr-TR" sz="2800" b="1" dirty="0" smtClean="0">
                <a:solidFill>
                  <a:prstClr val="white"/>
                </a:solidFill>
                <a:latin typeface="Times New Roman" pitchFamily="18" charset="0"/>
                <a:cs typeface="Times New Roman" pitchFamily="18" charset="0"/>
              </a:rPr>
              <a:t>, yakıt hücreleri, rüzgar ve güneş türbinleri, www, 1980-1990</a:t>
            </a:r>
          </a:p>
          <a:p>
            <a:r>
              <a:rPr lang="tr-TR" sz="2800" b="1" dirty="0" smtClean="0">
                <a:solidFill>
                  <a:prstClr val="white"/>
                </a:solidFill>
                <a:latin typeface="Times New Roman" pitchFamily="18" charset="0"/>
                <a:cs typeface="Times New Roman" pitchFamily="18" charset="0"/>
              </a:rPr>
              <a:t>Yapay kalp ve karaciğer, </a:t>
            </a:r>
            <a:r>
              <a:rPr lang="tr-TR" sz="2800" b="1" dirty="0" err="1" smtClean="0">
                <a:solidFill>
                  <a:prstClr val="white"/>
                </a:solidFill>
                <a:latin typeface="Times New Roman" pitchFamily="18" charset="0"/>
                <a:cs typeface="Times New Roman" pitchFamily="18" charset="0"/>
              </a:rPr>
              <a:t>İpod</a:t>
            </a:r>
            <a:r>
              <a:rPr lang="tr-TR" sz="2800" b="1" dirty="0" smtClean="0">
                <a:solidFill>
                  <a:prstClr val="white"/>
                </a:solidFill>
                <a:latin typeface="Times New Roman" pitchFamily="18" charset="0"/>
                <a:cs typeface="Times New Roman" pitchFamily="18" charset="0"/>
              </a:rPr>
              <a:t>, sanal </a:t>
            </a:r>
            <a:r>
              <a:rPr lang="tr-TR" sz="2800" b="1" dirty="0" err="1" smtClean="0">
                <a:solidFill>
                  <a:prstClr val="white"/>
                </a:solidFill>
                <a:latin typeface="Times New Roman" pitchFamily="18" charset="0"/>
                <a:cs typeface="Times New Roman" pitchFamily="18" charset="0"/>
              </a:rPr>
              <a:t>klavye,hibrid</a:t>
            </a:r>
            <a:r>
              <a:rPr lang="tr-TR" sz="2800" b="1" dirty="0" smtClean="0">
                <a:solidFill>
                  <a:prstClr val="white"/>
                </a:solidFill>
                <a:latin typeface="Times New Roman" pitchFamily="18" charset="0"/>
                <a:cs typeface="Times New Roman" pitchFamily="18" charset="0"/>
              </a:rPr>
              <a:t> otomobil, </a:t>
            </a:r>
            <a:r>
              <a:rPr lang="tr-TR" sz="2800" b="1" dirty="0" err="1" smtClean="0">
                <a:solidFill>
                  <a:prstClr val="white"/>
                </a:solidFill>
                <a:latin typeface="Times New Roman" pitchFamily="18" charset="0"/>
                <a:cs typeface="Times New Roman" pitchFamily="18" charset="0"/>
              </a:rPr>
              <a:t>you</a:t>
            </a:r>
            <a:r>
              <a:rPr lang="tr-TR" sz="2800" b="1" dirty="0" smtClean="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tube</a:t>
            </a:r>
            <a:r>
              <a:rPr lang="tr-TR" sz="2800" b="1" dirty="0" smtClean="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İphon</a:t>
            </a:r>
            <a:r>
              <a:rPr lang="tr-TR" sz="2800" b="1" dirty="0" smtClean="0">
                <a:solidFill>
                  <a:prstClr val="white"/>
                </a:solidFill>
                <a:latin typeface="Times New Roman" pitchFamily="18" charset="0"/>
                <a:cs typeface="Times New Roman" pitchFamily="18" charset="0"/>
              </a:rPr>
              <a:t>…2000-2005</a:t>
            </a:r>
          </a:p>
          <a:p>
            <a:r>
              <a:rPr lang="tr-TR" sz="2800" b="1" dirty="0" smtClean="0">
                <a:solidFill>
                  <a:prstClr val="white"/>
                </a:solidFill>
                <a:latin typeface="Times New Roman" pitchFamily="18" charset="0"/>
                <a:cs typeface="Times New Roman" pitchFamily="18" charset="0"/>
              </a:rPr>
              <a:t>Biyonik lensler, şekerden </a:t>
            </a:r>
            <a:r>
              <a:rPr lang="tr-TR" sz="2800" b="1" dirty="0" err="1" smtClean="0">
                <a:solidFill>
                  <a:prstClr val="white"/>
                </a:solidFill>
                <a:latin typeface="Times New Roman" pitchFamily="18" charset="0"/>
                <a:cs typeface="Times New Roman" pitchFamily="18" charset="0"/>
              </a:rPr>
              <a:t>elk.üreimi</a:t>
            </a:r>
            <a:r>
              <a:rPr lang="tr-TR" sz="2800" b="1" dirty="0" smtClean="0">
                <a:solidFill>
                  <a:prstClr val="white"/>
                </a:solidFill>
                <a:latin typeface="Times New Roman" pitchFamily="18" charset="0"/>
                <a:cs typeface="Times New Roman" pitchFamily="18" charset="0"/>
              </a:rPr>
              <a:t>, </a:t>
            </a:r>
            <a:r>
              <a:rPr lang="tr-TR" sz="2800" b="1" dirty="0" err="1" smtClean="0">
                <a:solidFill>
                  <a:prstClr val="white"/>
                </a:solidFill>
                <a:latin typeface="Times New Roman" pitchFamily="18" charset="0"/>
                <a:cs typeface="Times New Roman" pitchFamily="18" charset="0"/>
              </a:rPr>
              <a:t>twitter</a:t>
            </a:r>
            <a:r>
              <a:rPr lang="tr-TR" sz="2800" b="1" dirty="0" smtClean="0">
                <a:solidFill>
                  <a:prstClr val="white"/>
                </a:solidFill>
                <a:latin typeface="Times New Roman" pitchFamily="18" charset="0"/>
                <a:cs typeface="Times New Roman" pitchFamily="18" charset="0"/>
              </a:rPr>
              <a:t> vücut klavyesi   2005-2010</a:t>
            </a:r>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6071710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251520" y="404664"/>
            <a:ext cx="8521765" cy="2246769"/>
          </a:xfrm>
          <a:prstGeom prst="rect">
            <a:avLst/>
          </a:prstGeom>
        </p:spPr>
        <p:txBody>
          <a:bodyPr wrap="square">
            <a:spAutoFit/>
          </a:bodyPr>
          <a:lstStyle/>
          <a:p>
            <a:endParaRPr lang="tr-TR" sz="2800" b="1" dirty="0" smtClean="0">
              <a:solidFill>
                <a:srgbClr val="FFFF00"/>
              </a:solidFill>
              <a:latin typeface="Times New Roman" pitchFamily="18" charset="0"/>
              <a:cs typeface="Times New Roman" pitchFamily="18" charset="0"/>
            </a:endParaRPr>
          </a:p>
          <a:p>
            <a:endParaRPr lang="tr-TR" sz="2800" b="1" dirty="0">
              <a:solidFill>
                <a:srgbClr val="FFFF00"/>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p:txBody>
      </p:sp>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404665"/>
            <a:ext cx="8784976" cy="5976664"/>
          </a:xfrm>
          <a:prstGeom prst="rect">
            <a:avLst/>
          </a:prstGeom>
        </p:spPr>
      </p:pic>
    </p:spTree>
    <p:extLst>
      <p:ext uri="{BB962C8B-B14F-4D97-AF65-F5344CB8AC3E}">
        <p14:creationId xmlns:p14="http://schemas.microsoft.com/office/powerpoint/2010/main" val="3891288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251520" y="404664"/>
            <a:ext cx="8521765" cy="6124754"/>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KAPİTALİZMİN YENİ EVRESİ, PLATFORM KAPİTALİZMİ, KÜRESEL OLİGARŞİ…</a:t>
            </a:r>
          </a:p>
          <a:p>
            <a:endParaRPr lang="tr-TR" sz="2800" b="1" dirty="0">
              <a:solidFill>
                <a:srgbClr val="FFFF00"/>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Yakın geleceğe yönelik kaygılar;</a:t>
            </a:r>
          </a:p>
          <a:p>
            <a:r>
              <a:rPr lang="tr-TR" sz="2800" b="1" dirty="0" smtClean="0">
                <a:solidFill>
                  <a:prstClr val="white"/>
                </a:solidFill>
                <a:latin typeface="Times New Roman" pitchFamily="18" charset="0"/>
                <a:cs typeface="Times New Roman" pitchFamily="18" charset="0"/>
              </a:rPr>
              <a:t> işsizlik, </a:t>
            </a:r>
          </a:p>
          <a:p>
            <a:r>
              <a:rPr lang="tr-TR" sz="2800" b="1" dirty="0" smtClean="0">
                <a:solidFill>
                  <a:prstClr val="white"/>
                </a:solidFill>
                <a:latin typeface="Times New Roman" pitchFamily="18" charset="0"/>
                <a:cs typeface="Times New Roman" pitchFamily="18" charset="0"/>
              </a:rPr>
              <a:t>Sahtecilik (ses, görüntü işleme)  </a:t>
            </a:r>
          </a:p>
          <a:p>
            <a:r>
              <a:rPr lang="tr-TR" sz="2800" b="1" dirty="0" smtClean="0">
                <a:solidFill>
                  <a:prstClr val="white"/>
                </a:solidFill>
                <a:latin typeface="Times New Roman" pitchFamily="18" charset="0"/>
                <a:cs typeface="Times New Roman" pitchFamily="18" charset="0"/>
              </a:rPr>
              <a:t>dolandırıcılık, </a:t>
            </a:r>
          </a:p>
          <a:p>
            <a:r>
              <a:rPr lang="tr-TR" sz="2800" b="1" dirty="0" smtClean="0">
                <a:solidFill>
                  <a:prstClr val="white"/>
                </a:solidFill>
                <a:latin typeface="Times New Roman" pitchFamily="18" charset="0"/>
                <a:cs typeface="Times New Roman" pitchFamily="18" charset="0"/>
              </a:rPr>
              <a:t>troller, </a:t>
            </a:r>
            <a:r>
              <a:rPr lang="tr-TR" sz="2800" b="1" dirty="0" err="1" smtClean="0">
                <a:solidFill>
                  <a:prstClr val="white"/>
                </a:solidFill>
                <a:latin typeface="Times New Roman" pitchFamily="18" charset="0"/>
                <a:cs typeface="Times New Roman" pitchFamily="18" charset="0"/>
              </a:rPr>
              <a:t>botlşar</a:t>
            </a:r>
            <a:r>
              <a:rPr lang="tr-TR" sz="2800" b="1" dirty="0" smtClean="0">
                <a:solidFill>
                  <a:prstClr val="white"/>
                </a:solidFill>
                <a:latin typeface="Times New Roman" pitchFamily="18" charset="0"/>
                <a:cs typeface="Times New Roman" pitchFamily="18" charset="0"/>
              </a:rPr>
              <a:t>, siyasi </a:t>
            </a:r>
            <a:r>
              <a:rPr lang="tr-TR" sz="2800" b="1" dirty="0" err="1" smtClean="0">
                <a:solidFill>
                  <a:prstClr val="white"/>
                </a:solidFill>
                <a:latin typeface="Times New Roman" pitchFamily="18" charset="0"/>
                <a:cs typeface="Times New Roman" pitchFamily="18" charset="0"/>
              </a:rPr>
              <a:t>maniplasyon</a:t>
            </a:r>
            <a:r>
              <a:rPr lang="tr-TR" sz="2800" b="1" dirty="0" smtClean="0">
                <a:solidFill>
                  <a:prstClr val="white"/>
                </a:solidFill>
                <a:latin typeface="Times New Roman" pitchFamily="18" charset="0"/>
                <a:cs typeface="Times New Roman" pitchFamily="18" charset="0"/>
              </a:rPr>
              <a:t>, </a:t>
            </a:r>
          </a:p>
          <a:p>
            <a:r>
              <a:rPr lang="tr-TR" sz="2800" b="1" dirty="0" smtClean="0">
                <a:solidFill>
                  <a:prstClr val="white"/>
                </a:solidFill>
                <a:latin typeface="Times New Roman" pitchFamily="18" charset="0"/>
                <a:cs typeface="Times New Roman" pitchFamily="18" charset="0"/>
              </a:rPr>
              <a:t>mahremiyet…</a:t>
            </a:r>
          </a:p>
          <a:p>
            <a:endParaRPr lang="tr-TR" sz="2800" b="1" dirty="0" smtClean="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128" y="1484784"/>
            <a:ext cx="3187008" cy="5122208"/>
          </a:xfrm>
          <a:prstGeom prst="rect">
            <a:avLst/>
          </a:prstGeom>
        </p:spPr>
      </p:pic>
    </p:spTree>
    <p:extLst>
      <p:ext uri="{BB962C8B-B14F-4D97-AF65-F5344CB8AC3E}">
        <p14:creationId xmlns:p14="http://schemas.microsoft.com/office/powerpoint/2010/main" val="1414883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54152" y="157941"/>
            <a:ext cx="8856984" cy="6494666"/>
          </a:xfrm>
          <a:prstGeom prst="rect">
            <a:avLst/>
          </a:prstGeom>
        </p:spPr>
      </p:pic>
      <p:sp>
        <p:nvSpPr>
          <p:cNvPr id="2" name="Dikdörtgen 1"/>
          <p:cNvSpPr/>
          <p:nvPr/>
        </p:nvSpPr>
        <p:spPr>
          <a:xfrm>
            <a:off x="395536" y="404664"/>
            <a:ext cx="8377749" cy="7417415"/>
          </a:xfrm>
          <a:prstGeom prst="rect">
            <a:avLst/>
          </a:prstGeom>
        </p:spPr>
        <p:txBody>
          <a:bodyPr wrap="square">
            <a:spAutoFit/>
          </a:bodyPr>
          <a:lstStyle/>
          <a:p>
            <a:r>
              <a:rPr lang="tr-TR" sz="2800" b="1" dirty="0" smtClean="0">
                <a:solidFill>
                  <a:srgbClr val="FFFF00"/>
                </a:solidFill>
                <a:latin typeface="Times New Roman" pitchFamily="18" charset="0"/>
                <a:cs typeface="Times New Roman" pitchFamily="18" charset="0"/>
              </a:rPr>
              <a:t>KAPİTALİZMİN YENİ EVRESİ, PLATFORM KAPİTALİZMİ, KÜRESEL OLİGARŞİ…</a:t>
            </a:r>
          </a:p>
          <a:p>
            <a:endParaRPr lang="tr-TR" sz="2800" b="1" dirty="0">
              <a:solidFill>
                <a:srgbClr val="FFFF00"/>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Uzak gelecekte;</a:t>
            </a: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önce değersizleşme, </a:t>
            </a:r>
          </a:p>
          <a:p>
            <a:r>
              <a:rPr lang="tr-TR" sz="2800" b="1" dirty="0" smtClean="0">
                <a:solidFill>
                  <a:prstClr val="white"/>
                </a:solidFill>
                <a:latin typeface="Times New Roman" pitchFamily="18" charset="0"/>
                <a:cs typeface="Times New Roman" pitchFamily="18" charset="0"/>
              </a:rPr>
              <a:t>sonra gereksizleşme...</a:t>
            </a:r>
          </a:p>
          <a:p>
            <a:endParaRPr lang="tr-TR" sz="2800" b="1" dirty="0" smtClean="0">
              <a:solidFill>
                <a:prstClr val="white"/>
              </a:solidFill>
              <a:latin typeface="Times New Roman" pitchFamily="18" charset="0"/>
              <a:cs typeface="Times New Roman" pitchFamily="18" charset="0"/>
            </a:endParaRPr>
          </a:p>
          <a:p>
            <a:r>
              <a:rPr lang="tr-TR" sz="2800" b="1" dirty="0" smtClean="0">
                <a:solidFill>
                  <a:prstClr val="white"/>
                </a:solidFill>
                <a:latin typeface="Times New Roman" pitchFamily="18" charset="0"/>
                <a:cs typeface="Times New Roman" pitchFamily="18" charset="0"/>
              </a:rPr>
              <a:t>Artı değer, emek, (beyaz/mavi yaka ), </a:t>
            </a:r>
          </a:p>
          <a:p>
            <a:r>
              <a:rPr lang="tr-TR" sz="2800" b="1" dirty="0" smtClean="0">
                <a:solidFill>
                  <a:prstClr val="white"/>
                </a:solidFill>
                <a:latin typeface="Times New Roman" pitchFamily="18" charset="0"/>
                <a:cs typeface="Times New Roman" pitchFamily="18" charset="0"/>
              </a:rPr>
              <a:t>pazar Marketing) , </a:t>
            </a:r>
          </a:p>
          <a:p>
            <a:r>
              <a:rPr lang="tr-TR" sz="2800" b="1" dirty="0" smtClean="0">
                <a:solidFill>
                  <a:prstClr val="white"/>
                </a:solidFill>
                <a:latin typeface="Times New Roman" pitchFamily="18" charset="0"/>
                <a:cs typeface="Times New Roman" pitchFamily="18" charset="0"/>
              </a:rPr>
              <a:t>vergi, sosyal devlet harcamaları, devlet, kaynak kullanımı, enerji tüketimi…</a:t>
            </a: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a:p>
            <a:endParaRPr lang="tr-TR" sz="2800" b="1" dirty="0" smtClean="0">
              <a:solidFill>
                <a:prstClr val="white"/>
              </a:solidFill>
              <a:latin typeface="Times New Roman" pitchFamily="18" charset="0"/>
              <a:cs typeface="Times New Roman" pitchFamily="18" charset="0"/>
            </a:endParaRPr>
          </a:p>
          <a:p>
            <a:endParaRPr lang="tr-TR"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2666031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subTitle" idx="1"/>
          </p:nvPr>
        </p:nvSpPr>
        <p:spPr>
          <a:xfrm>
            <a:off x="1979712" y="5470815"/>
            <a:ext cx="6768752" cy="928688"/>
          </a:xfrm>
        </p:spPr>
        <p:txBody>
          <a:bodyPr/>
          <a:lstStyle/>
          <a:p>
            <a:pPr algn="l">
              <a:lnSpc>
                <a:spcPct val="80000"/>
              </a:lnSpc>
              <a:spcBef>
                <a:spcPct val="0"/>
              </a:spcBef>
            </a:pPr>
            <a:endParaRPr lang="tr-TR" sz="2000" b="1" dirty="0" smtClean="0"/>
          </a:p>
          <a:p>
            <a:pPr algn="l">
              <a:lnSpc>
                <a:spcPct val="80000"/>
              </a:lnSpc>
              <a:spcBef>
                <a:spcPct val="0"/>
              </a:spcBef>
            </a:pPr>
            <a:r>
              <a:rPr lang="tr-TR" sz="2000" b="1" dirty="0" smtClean="0"/>
              <a:t> </a:t>
            </a:r>
            <a:endParaRPr lang="tr-TR" sz="1600" b="1" dirty="0" smtClean="0"/>
          </a:p>
        </p:txBody>
      </p:sp>
      <p:sp>
        <p:nvSpPr>
          <p:cNvPr id="3" name="Dikdörtgen 2"/>
          <p:cNvSpPr/>
          <p:nvPr/>
        </p:nvSpPr>
        <p:spPr>
          <a:xfrm>
            <a:off x="251522" y="260648"/>
            <a:ext cx="8640959" cy="2492990"/>
          </a:xfrm>
          <a:prstGeom prst="rect">
            <a:avLst/>
          </a:prstGeom>
        </p:spPr>
        <p:txBody>
          <a:bodyPr wrap="square">
            <a:spAutoFit/>
          </a:bodyPr>
          <a:lstStyle/>
          <a:p>
            <a:r>
              <a:rPr lang="tr-TR" sz="3600" b="1" i="1" dirty="0" smtClean="0">
                <a:solidFill>
                  <a:srgbClr val="002060"/>
                </a:solidFill>
              </a:rPr>
              <a:t>                      </a:t>
            </a:r>
            <a:r>
              <a:rPr lang="tr-TR" sz="3600" b="1" i="1" dirty="0" smtClean="0">
                <a:solidFill>
                  <a:srgbClr val="C00000"/>
                </a:solidFill>
              </a:rPr>
              <a:t>TAKSAV</a:t>
            </a:r>
          </a:p>
          <a:p>
            <a:r>
              <a:rPr lang="tr-TR" sz="2800" b="1" i="1" dirty="0" smtClean="0">
                <a:solidFill>
                  <a:srgbClr val="002060"/>
                </a:solidFill>
              </a:rPr>
              <a:t>         </a:t>
            </a:r>
            <a:r>
              <a:rPr lang="tr-TR" sz="2800" b="1" i="1" dirty="0" smtClean="0">
                <a:solidFill>
                  <a:schemeClr val="bg1"/>
                </a:solidFill>
              </a:rPr>
              <a:t>TOPLUMSAL ARAŞTIRMALAR, </a:t>
            </a:r>
          </a:p>
          <a:p>
            <a:r>
              <a:rPr lang="tr-TR" sz="2800" b="1" i="1" dirty="0" smtClean="0">
                <a:solidFill>
                  <a:schemeClr val="bg1"/>
                </a:solidFill>
              </a:rPr>
              <a:t>             KÜLTÜR ve SANAT için </a:t>
            </a:r>
          </a:p>
          <a:p>
            <a:r>
              <a:rPr lang="tr-TR" sz="2800" b="1" i="1" dirty="0">
                <a:solidFill>
                  <a:schemeClr val="bg1"/>
                </a:solidFill>
              </a:rPr>
              <a:t> </a:t>
            </a:r>
            <a:r>
              <a:rPr lang="tr-TR" sz="2800" b="1" i="1" dirty="0" smtClean="0">
                <a:solidFill>
                  <a:schemeClr val="bg1"/>
                </a:solidFill>
              </a:rPr>
              <a:t>                           VAKIF </a:t>
            </a:r>
            <a:endParaRPr lang="tr-TR" sz="2800" b="1" i="1" dirty="0">
              <a:solidFill>
                <a:schemeClr val="bg1"/>
              </a:solidFill>
            </a:endParaRPr>
          </a:p>
          <a:p>
            <a:endParaRPr lang="tr-TR" sz="3600" b="1" dirty="0" smtClean="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068961"/>
            <a:ext cx="4464496" cy="3209686"/>
          </a:xfrm>
          <a:prstGeom prst="rect">
            <a:avLst/>
          </a:prstGeom>
        </p:spPr>
      </p:pic>
    </p:spTree>
    <p:extLst>
      <p:ext uri="{BB962C8B-B14F-4D97-AF65-F5344CB8AC3E}">
        <p14:creationId xmlns:p14="http://schemas.microsoft.com/office/powerpoint/2010/main" val="3153626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79512" y="188641"/>
            <a:ext cx="8856984" cy="6494666"/>
          </a:xfrm>
          <a:prstGeom prst="rect">
            <a:avLst/>
          </a:prstGeom>
        </p:spPr>
      </p:pic>
      <p:sp>
        <p:nvSpPr>
          <p:cNvPr id="2" name="Dikdörtgen 1"/>
          <p:cNvSpPr/>
          <p:nvPr/>
        </p:nvSpPr>
        <p:spPr>
          <a:xfrm>
            <a:off x="395538" y="404664"/>
            <a:ext cx="8280919" cy="5755422"/>
          </a:xfrm>
          <a:prstGeom prst="rect">
            <a:avLst/>
          </a:prstGeom>
        </p:spPr>
        <p:txBody>
          <a:bodyPr wrap="square">
            <a:spAutoFit/>
          </a:bodyPr>
          <a:lstStyle/>
          <a:p>
            <a:pPr lvl="0">
              <a:buNone/>
            </a:pPr>
            <a:r>
              <a:rPr lang="tr-TR" sz="2800" b="1" dirty="0" smtClean="0">
                <a:solidFill>
                  <a:srgbClr val="FFFF00"/>
                </a:solidFill>
              </a:rPr>
              <a:t>“</a:t>
            </a:r>
            <a:r>
              <a:rPr lang="tr-TR" sz="2800" b="1" dirty="0">
                <a:solidFill>
                  <a:srgbClr val="FFFF00"/>
                </a:solidFill>
              </a:rPr>
              <a:t>Teknolojinin İvmelenme Kanunu</a:t>
            </a:r>
            <a:r>
              <a:rPr lang="tr-TR" sz="2800" b="1" dirty="0" smtClean="0">
                <a:solidFill>
                  <a:srgbClr val="FFFF00"/>
                </a:solidFill>
              </a:rPr>
              <a:t>”</a:t>
            </a:r>
          </a:p>
          <a:p>
            <a:pPr lvl="0">
              <a:buNone/>
            </a:pPr>
            <a:endParaRPr lang="tr-TR" sz="2800" b="1" dirty="0">
              <a:latin typeface="Times New Roman" pitchFamily="18"/>
            </a:endParaRPr>
          </a:p>
          <a:p>
            <a:pPr lvl="0">
              <a:buNone/>
            </a:pPr>
            <a:r>
              <a:rPr lang="tr-TR" sz="2400" b="1" dirty="0" smtClean="0">
                <a:solidFill>
                  <a:schemeClr val="bg1"/>
                </a:solidFill>
                <a:latin typeface="Times New Roman" pitchFamily="18"/>
              </a:rPr>
              <a:t>20 </a:t>
            </a:r>
            <a:r>
              <a:rPr lang="tr-TR" sz="2400" b="1" dirty="0">
                <a:solidFill>
                  <a:schemeClr val="bg1"/>
                </a:solidFill>
                <a:latin typeface="Times New Roman" pitchFamily="18"/>
              </a:rPr>
              <a:t>yıl önce, Ray </a:t>
            </a:r>
            <a:r>
              <a:rPr lang="tr-TR" sz="2400" b="1" dirty="0" err="1" smtClean="0">
                <a:solidFill>
                  <a:schemeClr val="bg1"/>
                </a:solidFill>
                <a:latin typeface="Times New Roman" pitchFamily="18"/>
              </a:rPr>
              <a:t>Kurzweil</a:t>
            </a:r>
            <a:r>
              <a:rPr lang="tr-TR" sz="2400" b="1" dirty="0" smtClean="0">
                <a:solidFill>
                  <a:schemeClr val="bg1"/>
                </a:solidFill>
                <a:latin typeface="Times New Roman" pitchFamily="18"/>
              </a:rPr>
              <a:t>: </a:t>
            </a:r>
            <a:r>
              <a:rPr lang="tr-TR" sz="2400" b="1" dirty="0">
                <a:solidFill>
                  <a:schemeClr val="bg1"/>
                </a:solidFill>
                <a:latin typeface="Times New Roman" pitchFamily="18"/>
              </a:rPr>
              <a:t>“Teknolojinin İvmelenme </a:t>
            </a:r>
            <a:r>
              <a:rPr lang="tr-TR" sz="2400" b="1" dirty="0" smtClean="0">
                <a:solidFill>
                  <a:schemeClr val="bg1"/>
                </a:solidFill>
                <a:latin typeface="Times New Roman" pitchFamily="18"/>
              </a:rPr>
              <a:t>Kanunu’ndan  </a:t>
            </a:r>
            <a:r>
              <a:rPr lang="tr-TR" sz="2400" b="1" dirty="0">
                <a:solidFill>
                  <a:schemeClr val="bg1"/>
                </a:solidFill>
                <a:latin typeface="Times New Roman" pitchFamily="18"/>
              </a:rPr>
              <a:t>(</a:t>
            </a:r>
            <a:r>
              <a:rPr lang="tr-TR" sz="2400" b="1" dirty="0" err="1">
                <a:solidFill>
                  <a:schemeClr val="bg1"/>
                </a:solidFill>
                <a:latin typeface="Times New Roman" pitchFamily="18"/>
              </a:rPr>
              <a:t>The</a:t>
            </a:r>
            <a:r>
              <a:rPr lang="tr-TR" sz="2400" b="1" dirty="0">
                <a:solidFill>
                  <a:schemeClr val="bg1"/>
                </a:solidFill>
                <a:latin typeface="Times New Roman" pitchFamily="18"/>
              </a:rPr>
              <a:t> </a:t>
            </a:r>
            <a:r>
              <a:rPr lang="tr-TR" sz="2400" b="1" dirty="0" err="1">
                <a:solidFill>
                  <a:schemeClr val="bg1"/>
                </a:solidFill>
                <a:latin typeface="Times New Roman" pitchFamily="18"/>
              </a:rPr>
              <a:t>law</a:t>
            </a:r>
            <a:r>
              <a:rPr lang="tr-TR" sz="2400" b="1" dirty="0">
                <a:solidFill>
                  <a:schemeClr val="bg1"/>
                </a:solidFill>
                <a:latin typeface="Times New Roman" pitchFamily="18"/>
              </a:rPr>
              <a:t> of </a:t>
            </a:r>
            <a:r>
              <a:rPr lang="tr-TR" sz="2400" b="1" dirty="0" err="1">
                <a:solidFill>
                  <a:schemeClr val="bg1"/>
                </a:solidFill>
                <a:latin typeface="Times New Roman" pitchFamily="18"/>
              </a:rPr>
              <a:t>accelerating</a:t>
            </a:r>
            <a:r>
              <a:rPr lang="tr-TR" sz="2400" b="1" dirty="0">
                <a:solidFill>
                  <a:schemeClr val="bg1"/>
                </a:solidFill>
                <a:latin typeface="Times New Roman" pitchFamily="18"/>
              </a:rPr>
              <a:t> </a:t>
            </a:r>
            <a:r>
              <a:rPr lang="tr-TR" sz="2400" b="1" dirty="0" err="1" smtClean="0">
                <a:solidFill>
                  <a:schemeClr val="bg1"/>
                </a:solidFill>
                <a:latin typeface="Times New Roman" pitchFamily="18"/>
              </a:rPr>
              <a:t>returns</a:t>
            </a:r>
            <a:r>
              <a:rPr lang="tr-TR" sz="2400" b="1" dirty="0" smtClean="0">
                <a:solidFill>
                  <a:schemeClr val="bg1"/>
                </a:solidFill>
                <a:latin typeface="Times New Roman" pitchFamily="18"/>
              </a:rPr>
              <a:t>). söz eder.</a:t>
            </a:r>
          </a:p>
          <a:p>
            <a:pPr lvl="0">
              <a:buNone/>
            </a:pPr>
            <a:r>
              <a:rPr lang="tr-TR" sz="2400" b="1" dirty="0">
                <a:solidFill>
                  <a:schemeClr val="bg1"/>
                </a:solidFill>
                <a:latin typeface="Times New Roman" pitchFamily="18"/>
              </a:rPr>
              <a:t>Bu </a:t>
            </a:r>
            <a:r>
              <a:rPr lang="tr-TR" sz="2400" b="1" dirty="0" smtClean="0">
                <a:solidFill>
                  <a:schemeClr val="bg1"/>
                </a:solidFill>
                <a:latin typeface="Times New Roman" pitchFamily="18"/>
              </a:rPr>
              <a:t>görüş, </a:t>
            </a:r>
            <a:r>
              <a:rPr lang="tr-TR" sz="2400" b="1" dirty="0">
                <a:solidFill>
                  <a:schemeClr val="bg1"/>
                </a:solidFill>
                <a:latin typeface="Times New Roman" pitchFamily="18"/>
              </a:rPr>
              <a:t>üstel gelişen teknolojilerin lineer teknolojiye karşı muazzam gücünü </a:t>
            </a:r>
            <a:r>
              <a:rPr lang="tr-TR" sz="2400" b="1" dirty="0" smtClean="0">
                <a:solidFill>
                  <a:schemeClr val="bg1"/>
                </a:solidFill>
                <a:latin typeface="Times New Roman" pitchFamily="18"/>
              </a:rPr>
              <a:t>sergilemekte olup, </a:t>
            </a:r>
            <a:r>
              <a:rPr lang="tr-TR" sz="2400" b="1" dirty="0">
                <a:solidFill>
                  <a:schemeClr val="bg1"/>
                </a:solidFill>
                <a:latin typeface="Times New Roman" pitchFamily="18"/>
              </a:rPr>
              <a:t>geleceğin ne getireceğini tahmin etmeye çalışan herkes için referans kaynak haline geldi. </a:t>
            </a:r>
            <a:endParaRPr lang="tr-TR" sz="2400" b="1" dirty="0" smtClean="0">
              <a:solidFill>
                <a:schemeClr val="bg1"/>
              </a:solidFill>
              <a:latin typeface="Times New Roman" pitchFamily="18"/>
            </a:endParaRPr>
          </a:p>
          <a:p>
            <a:pPr lvl="0">
              <a:buNone/>
            </a:pPr>
            <a:r>
              <a:rPr lang="tr-TR" sz="2400" b="1" dirty="0" smtClean="0">
                <a:solidFill>
                  <a:schemeClr val="bg1"/>
                </a:solidFill>
                <a:latin typeface="Times New Roman" pitchFamily="18"/>
              </a:rPr>
              <a:t>Yasaya </a:t>
            </a:r>
            <a:r>
              <a:rPr lang="tr-TR" sz="2400" b="1" dirty="0">
                <a:solidFill>
                  <a:schemeClr val="bg1"/>
                </a:solidFill>
                <a:latin typeface="Times New Roman" pitchFamily="18"/>
              </a:rPr>
              <a:t>göre, teknolojik ilerlemenin hızı — özellikle bilgi teknolojisi — zaman içinde üstel olarak artıyor</a:t>
            </a:r>
            <a:r>
              <a:rPr lang="tr-TR" sz="2400" b="1" dirty="0" smtClean="0">
                <a:solidFill>
                  <a:schemeClr val="bg1"/>
                </a:solidFill>
                <a:latin typeface="Times New Roman" pitchFamily="18"/>
              </a:rPr>
              <a:t>.</a:t>
            </a:r>
          </a:p>
          <a:p>
            <a:pPr lvl="0">
              <a:buNone/>
            </a:pPr>
            <a:r>
              <a:rPr lang="tr-TR" sz="2400" b="1" dirty="0">
                <a:solidFill>
                  <a:schemeClr val="bg1"/>
                </a:solidFill>
                <a:latin typeface="Times New Roman" pitchFamily="18"/>
              </a:rPr>
              <a:t>Üstel olmak, biyolojide olduğu gibi tamamen evrimle ilgilidir. Teknolojinin evrimine tanık oluyoruz ama bu sefer milyonlarca yıllık süreçlerden değil, haftalık hatta günlük gelişmelerden bahsediyoruz.</a:t>
            </a:r>
          </a:p>
          <a:p>
            <a:pPr lvl="0">
              <a:buNone/>
            </a:pPr>
            <a:endParaRPr lang="tr-TR" sz="2400" b="1" dirty="0">
              <a:solidFill>
                <a:schemeClr val="bg1"/>
              </a:solidFill>
              <a:latin typeface="Times New Roman" pitchFamily="18"/>
            </a:endParaRPr>
          </a:p>
        </p:txBody>
      </p:sp>
    </p:spTree>
    <p:extLst>
      <p:ext uri="{BB962C8B-B14F-4D97-AF65-F5344CB8AC3E}">
        <p14:creationId xmlns:p14="http://schemas.microsoft.com/office/powerpoint/2010/main" val="1528698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79512" y="188641"/>
            <a:ext cx="8856984" cy="6494666"/>
          </a:xfrm>
          <a:prstGeom prst="rect">
            <a:avLst/>
          </a:prstGeom>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404665"/>
            <a:ext cx="8496944" cy="6048671"/>
          </a:xfrm>
          <a:prstGeom prst="rect">
            <a:avLst/>
          </a:prstGeom>
        </p:spPr>
      </p:pic>
    </p:spTree>
    <p:extLst>
      <p:ext uri="{BB962C8B-B14F-4D97-AF65-F5344CB8AC3E}">
        <p14:creationId xmlns:p14="http://schemas.microsoft.com/office/powerpoint/2010/main" val="2271582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8" y="404665"/>
            <a:ext cx="8280919" cy="6048671"/>
          </a:xfrm>
          <a:prstGeom prst="rect">
            <a:avLst/>
          </a:prstGeom>
        </p:spPr>
      </p:pic>
      <p:pic>
        <p:nvPicPr>
          <p:cNvPr id="3074" name="Picture 2" descr="https://encrypted-tbn3.gstatic.com/images?q=tbn:ANd9GcRCNITEjc6RLlk1sRauJ3gOhfR9CLv1zCfOwMXj9FuGG_QOXt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81" y="385198"/>
            <a:ext cx="8147876" cy="577161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https://encrypted-tbn3.gstatic.com/images?q=tbn:ANd9GcRCNITEjc6RLlk1sRauJ3gOhfR9CLv1zCfOwMXj9FuGG_QOXtcc"/>
          <p:cNvPicPr/>
          <p:nvPr/>
        </p:nvPicPr>
        <p:blipFill>
          <a:blip r:embed="rId3">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p:spPr>
      </p:pic>
      <p:sp>
        <p:nvSpPr>
          <p:cNvPr id="10243" name="Rectangle 3"/>
          <p:cNvSpPr>
            <a:spLocks noGrp="1" noChangeArrowheads="1"/>
          </p:cNvSpPr>
          <p:nvPr>
            <p:ph type="subTitle" idx="1"/>
          </p:nvPr>
        </p:nvSpPr>
        <p:spPr>
          <a:xfrm>
            <a:off x="528581" y="5805264"/>
            <a:ext cx="8147875" cy="351545"/>
          </a:xfrm>
        </p:spPr>
        <p:txBody>
          <a:bodyPr/>
          <a:lstStyle/>
          <a:p>
            <a:pPr algn="l">
              <a:lnSpc>
                <a:spcPct val="80000"/>
              </a:lnSpc>
              <a:spcBef>
                <a:spcPct val="0"/>
              </a:spcBef>
            </a:pPr>
            <a:endParaRPr lang="tr-TR" sz="1600" dirty="0" smtClean="0">
              <a:solidFill>
                <a:schemeClr val="bg1">
                  <a:lumMod val="65000"/>
                </a:schemeClr>
              </a:solidFill>
            </a:endParaRPr>
          </a:p>
          <a:p>
            <a:pPr algn="l">
              <a:lnSpc>
                <a:spcPct val="80000"/>
              </a:lnSpc>
              <a:spcBef>
                <a:spcPct val="0"/>
              </a:spcBef>
            </a:pPr>
            <a:endParaRPr lang="tr-TR" sz="1400" dirty="0" smtClean="0">
              <a:solidFill>
                <a:schemeClr val="bg1">
                  <a:lumMod val="65000"/>
                </a:schemeClr>
              </a:solidFill>
            </a:endParaRPr>
          </a:p>
        </p:txBody>
      </p:sp>
      <p:pic>
        <p:nvPicPr>
          <p:cNvPr id="4" name="Resim 3"/>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8000" contrast="-68000"/>
                    </a14:imgEffect>
                  </a14:imgLayer>
                </a14:imgProps>
              </a:ext>
              <a:ext uri="{28A0092B-C50C-407E-A947-70E740481C1C}">
                <a14:useLocalDpi xmlns:a14="http://schemas.microsoft.com/office/drawing/2010/main" val="0"/>
              </a:ext>
            </a:extLst>
          </a:blip>
          <a:stretch>
            <a:fillRect/>
          </a:stretch>
        </p:blipFill>
        <p:spPr>
          <a:xfrm>
            <a:off x="143507" y="280509"/>
            <a:ext cx="8856984" cy="6494666"/>
          </a:xfrm>
          <a:prstGeom prst="rect">
            <a:avLst/>
          </a:prstGeom>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47" y="361288"/>
            <a:ext cx="8496944" cy="3744416"/>
          </a:xfrm>
          <a:prstGeom prst="rect">
            <a:avLst/>
          </a:prstGeom>
        </p:spPr>
      </p:pic>
      <p:sp>
        <p:nvSpPr>
          <p:cNvPr id="2" name="Dikdörtgen 1"/>
          <p:cNvSpPr/>
          <p:nvPr/>
        </p:nvSpPr>
        <p:spPr>
          <a:xfrm rot="10800000" flipV="1">
            <a:off x="354047" y="4783797"/>
            <a:ext cx="8496944" cy="1569660"/>
          </a:xfrm>
          <a:prstGeom prst="rect">
            <a:avLst/>
          </a:prstGeom>
        </p:spPr>
        <p:txBody>
          <a:bodyPr wrap="square">
            <a:spAutoFit/>
          </a:bodyPr>
          <a:lstStyle/>
          <a:p>
            <a:r>
              <a:rPr lang="tr-TR" sz="3200" b="1" dirty="0">
                <a:solidFill>
                  <a:schemeClr val="bg1"/>
                </a:solidFill>
              </a:rPr>
              <a:t>“Sınırlarımızı gördüğümüz an, onların ötesine geçeriz.” </a:t>
            </a:r>
            <a:endParaRPr lang="tr-TR" sz="3200" b="1" dirty="0" smtClean="0">
              <a:solidFill>
                <a:schemeClr val="bg1"/>
              </a:solidFill>
            </a:endParaRPr>
          </a:p>
          <a:p>
            <a:r>
              <a:rPr lang="tr-TR" sz="3200" b="1" dirty="0" smtClean="0">
                <a:solidFill>
                  <a:schemeClr val="bg1"/>
                </a:solidFill>
              </a:rPr>
              <a:t>Albert </a:t>
            </a:r>
            <a:r>
              <a:rPr lang="tr-TR" sz="3200" b="1" dirty="0">
                <a:solidFill>
                  <a:schemeClr val="bg1"/>
                </a:solidFill>
              </a:rPr>
              <a:t>Einstein</a:t>
            </a:r>
          </a:p>
        </p:txBody>
      </p:sp>
    </p:spTree>
    <p:extLst>
      <p:ext uri="{BB962C8B-B14F-4D97-AF65-F5344CB8AC3E}">
        <p14:creationId xmlns:p14="http://schemas.microsoft.com/office/powerpoint/2010/main" val="9316011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öküm">
  <a:themeElements>
    <a:clrScheme name="Döküm">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Döküm">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öküm">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2656</TotalTime>
  <Words>2877</Words>
  <Application>Microsoft Office PowerPoint</Application>
  <PresentationFormat>Ekran Gösterisi (4:3)</PresentationFormat>
  <Paragraphs>373</Paragraphs>
  <Slides>63</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63</vt:i4>
      </vt:variant>
    </vt:vector>
  </HeadingPairs>
  <TitlesOfParts>
    <vt:vector size="65" baseType="lpstr">
      <vt:lpstr>Döküm</vt:lpstr>
      <vt:lpstr>Paket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ENERJİ POLİTİKALARI   VE  NÜKLEER SANTRALLAR</dc:title>
  <dc:creator>enerji sempozyumu</dc:creator>
  <cp:lastModifiedBy>osman</cp:lastModifiedBy>
  <cp:revision>430</cp:revision>
  <dcterms:created xsi:type="dcterms:W3CDTF">2007-05-11T09:25:16Z</dcterms:created>
  <dcterms:modified xsi:type="dcterms:W3CDTF">2019-07-23T15:19:50Z</dcterms:modified>
</cp:coreProperties>
</file>